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60" r:id="rId3"/>
    <p:sldId id="307" r:id="rId4"/>
    <p:sldId id="330" r:id="rId5"/>
    <p:sldId id="331" r:id="rId6"/>
    <p:sldId id="332" r:id="rId7"/>
    <p:sldId id="321" r:id="rId8"/>
    <p:sldId id="322" r:id="rId9"/>
    <p:sldId id="324" r:id="rId10"/>
    <p:sldId id="333" r:id="rId11"/>
    <p:sldId id="325" r:id="rId12"/>
    <p:sldId id="335" r:id="rId13"/>
    <p:sldId id="326" r:id="rId14"/>
    <p:sldId id="336" r:id="rId15"/>
    <p:sldId id="328" r:id="rId16"/>
    <p:sldId id="337" r:id="rId17"/>
    <p:sldId id="329" r:id="rId18"/>
    <p:sldId id="338" r:id="rId19"/>
    <p:sldId id="306" r:id="rId20"/>
    <p:sldId id="261" r:id="rId21"/>
    <p:sldId id="262" r:id="rId22"/>
    <p:sldId id="264" r:id="rId23"/>
    <p:sldId id="265" r:id="rId24"/>
    <p:sldId id="266" r:id="rId25"/>
    <p:sldId id="267" r:id="rId26"/>
    <p:sldId id="270" r:id="rId27"/>
    <p:sldId id="271" r:id="rId28"/>
    <p:sldId id="276" r:id="rId29"/>
    <p:sldId id="273" r:id="rId30"/>
    <p:sldId id="274" r:id="rId31"/>
    <p:sldId id="275" r:id="rId32"/>
    <p:sldId id="277" r:id="rId33"/>
    <p:sldId id="278" r:id="rId34"/>
    <p:sldId id="279" r:id="rId35"/>
    <p:sldId id="280" r:id="rId36"/>
    <p:sldId id="281" r:id="rId37"/>
    <p:sldId id="282" r:id="rId38"/>
    <p:sldId id="283" r:id="rId39"/>
    <p:sldId id="284" r:id="rId40"/>
    <p:sldId id="315" r:id="rId41"/>
    <p:sldId id="317" r:id="rId42"/>
    <p:sldId id="318" r:id="rId43"/>
    <p:sldId id="319" r:id="rId44"/>
    <p:sldId id="285" r:id="rId45"/>
    <p:sldId id="311" r:id="rId46"/>
    <p:sldId id="263" r:id="rId47"/>
    <p:sldId id="320" r:id="rId48"/>
    <p:sldId id="340" r:id="rId49"/>
    <p:sldId id="339" r:id="rId50"/>
    <p:sldId id="341" r:id="rId5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EE32"/>
    <a:srgbClr val="948A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18" autoAdjust="0"/>
    <p:restoredTop sz="95975" autoAdjust="0"/>
  </p:normalViewPr>
  <p:slideViewPr>
    <p:cSldViewPr snapToGrid="0">
      <p:cViewPr varScale="1">
        <p:scale>
          <a:sx n="79" d="100"/>
          <a:sy n="79" d="100"/>
        </p:scale>
        <p:origin x="932" y="56"/>
      </p:cViewPr>
      <p:guideLst/>
    </p:cSldViewPr>
  </p:slideViewPr>
  <p:notesTextViewPr>
    <p:cViewPr>
      <p:scale>
        <a:sx n="1" d="1"/>
        <a:sy n="1" d="1"/>
      </p:scale>
      <p:origin x="0" y="0"/>
    </p:cViewPr>
  </p:notesTextViewPr>
  <p:sorterViewPr>
    <p:cViewPr>
      <p:scale>
        <a:sx n="70" d="100"/>
        <a:sy n="70" d="100"/>
      </p:scale>
      <p:origin x="0" y="-30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 Id="rId4"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8B375-5A75-4C65-A6DD-3A500185DFFD}" type="datetimeFigureOut">
              <a:rPr kumimoji="1" lang="ja-JP" altLang="en-US" smtClean="0"/>
              <a:t>2020/1/29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5C61F-9175-4FB0-81DB-EECA75084941}" type="slidenum">
              <a:rPr kumimoji="1" lang="ja-JP" altLang="en-US" smtClean="0"/>
              <a:t>‹#›</a:t>
            </a:fld>
            <a:endParaRPr kumimoji="1" lang="ja-JP" altLang="en-US"/>
          </a:p>
        </p:txBody>
      </p:sp>
    </p:spTree>
    <p:extLst>
      <p:ext uri="{BB962C8B-B14F-4D97-AF65-F5344CB8AC3E}">
        <p14:creationId xmlns:p14="http://schemas.microsoft.com/office/powerpoint/2010/main" val="37326947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FA5C61F-9175-4FB0-81DB-EECA75084941}" type="slidenum">
              <a:rPr kumimoji="1" lang="ja-JP" altLang="en-US" smtClean="0"/>
              <a:t>1</a:t>
            </a:fld>
            <a:endParaRPr kumimoji="1" lang="ja-JP" altLang="en-US"/>
          </a:p>
        </p:txBody>
      </p:sp>
    </p:spTree>
    <p:extLst>
      <p:ext uri="{BB962C8B-B14F-4D97-AF65-F5344CB8AC3E}">
        <p14:creationId xmlns:p14="http://schemas.microsoft.com/office/powerpoint/2010/main" val="219258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83A8E3-5F19-4C50-A482-69EA7D733B7A}" type="slidenum">
              <a:rPr lang="en-US" altLang="ja-JP"/>
              <a:pPr/>
              <a:t>14</a:t>
            </a:fld>
            <a:endParaRPr lang="en-US" altLang="ja-JP"/>
          </a:p>
        </p:txBody>
      </p:sp>
      <p:sp>
        <p:nvSpPr>
          <p:cNvPr id="31746" name="Rectangle 2"/>
          <p:cNvSpPr>
            <a:spLocks noGrp="1" noRot="1" noChangeAspect="1" noChangeArrowheads="1" noTextEdit="1"/>
          </p:cNvSpPr>
          <p:nvPr>
            <p:ph type="sldImg"/>
          </p:nvPr>
        </p:nvSpPr>
        <p:spPr>
          <a:xfrm>
            <a:off x="990600" y="766763"/>
            <a:ext cx="5119688" cy="3840162"/>
          </a:xfrm>
          <a:ln/>
        </p:spPr>
      </p:sp>
      <p:sp>
        <p:nvSpPr>
          <p:cNvPr id="31747" name="Rectangle 3"/>
          <p:cNvSpPr>
            <a:spLocks noGrp="1" noChangeArrowheads="1"/>
          </p:cNvSpPr>
          <p:nvPr>
            <p:ph type="body" idx="1"/>
          </p:nvPr>
        </p:nvSpPr>
        <p:spPr>
          <a:xfrm>
            <a:off x="709613" y="4860925"/>
            <a:ext cx="5680075" cy="4606925"/>
          </a:xfrm>
        </p:spPr>
        <p:txBody>
          <a:bodyPr/>
          <a:lstStyle/>
          <a:p>
            <a:r>
              <a:rPr lang="ja-JP" altLang="en-US"/>
              <a:t>このトリウムを用いた原子力については、近年、多くの注目すべき動きがあります。</a:t>
            </a:r>
          </a:p>
          <a:p>
            <a:r>
              <a:rPr lang="ja-JP" altLang="en-US"/>
              <a:t>まず、米国のトリウムパワー社が</a:t>
            </a:r>
            <a:r>
              <a:rPr lang="en-US" altLang="ja-JP"/>
              <a:t>2007</a:t>
            </a:r>
            <a:r>
              <a:rPr lang="ja-JP" altLang="en-US"/>
              <a:t>年の新年号でトリウム利用をすべきと述べました。</a:t>
            </a:r>
          </a:p>
          <a:p>
            <a:r>
              <a:rPr lang="ja-JP" altLang="en-US"/>
              <a:t>昨年の</a:t>
            </a:r>
            <a:r>
              <a:rPr lang="en-US" altLang="ja-JP"/>
              <a:t>12</a:t>
            </a:r>
            <a:r>
              <a:rPr lang="ja-JP" altLang="en-US"/>
              <a:t>月に中国で、清華大学と</a:t>
            </a:r>
            <a:r>
              <a:rPr lang="en-US" altLang="ja-JP"/>
              <a:t>IAEA</a:t>
            </a:r>
            <a:r>
              <a:rPr lang="ja-JP" altLang="en-US"/>
              <a:t>の共催でトリウム原子力のワークショップが開催されました。</a:t>
            </a:r>
          </a:p>
          <a:p>
            <a:r>
              <a:rPr lang="ja-JP" altLang="en-US"/>
              <a:t>同じく昨年の</a:t>
            </a:r>
            <a:r>
              <a:rPr lang="en-US" altLang="ja-JP"/>
              <a:t>12</a:t>
            </a:r>
            <a:r>
              <a:rPr lang="ja-JP" altLang="en-US"/>
              <a:t>月に日本で温暖化の専門家会議が開かれ、トリウムの利用を検討すべきと述べられました。このステートメントは</a:t>
            </a:r>
            <a:r>
              <a:rPr lang="en-US" altLang="ja-JP"/>
              <a:t>IPCC</a:t>
            </a:r>
            <a:r>
              <a:rPr lang="ja-JP" altLang="en-US"/>
              <a:t>のパチャウリ議長も署名しています。</a:t>
            </a:r>
          </a:p>
          <a:p>
            <a:r>
              <a:rPr lang="ja-JP" altLang="en-US"/>
              <a:t>今年の</a:t>
            </a:r>
            <a:r>
              <a:rPr lang="en-US" altLang="ja-JP"/>
              <a:t>2</a:t>
            </a:r>
            <a:r>
              <a:rPr lang="ja-JP" altLang="en-US"/>
              <a:t>月には、ノルウェーがトリウム原子力についての報告書をまとめました。</a:t>
            </a:r>
          </a:p>
          <a:p>
            <a:r>
              <a:rPr lang="ja-JP" altLang="en-US"/>
              <a:t>今年の</a:t>
            </a:r>
            <a:r>
              <a:rPr lang="en-US" altLang="ja-JP"/>
              <a:t>5</a:t>
            </a:r>
            <a:r>
              <a:rPr lang="ja-JP" altLang="en-US"/>
              <a:t>月には、オーストラリアのマイケルジェフリー総督が、オーストラリアは太陽エネルギーとトリウム原子力を検討すべきと述べています。</a:t>
            </a:r>
          </a:p>
        </p:txBody>
      </p:sp>
    </p:spTree>
    <p:extLst>
      <p:ext uri="{BB962C8B-B14F-4D97-AF65-F5344CB8AC3E}">
        <p14:creationId xmlns:p14="http://schemas.microsoft.com/office/powerpoint/2010/main" val="397537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885BC-1565-4846-A66C-CFF5322F9C7A}" type="slidenum">
              <a:rPr lang="en-US" altLang="ja-JP"/>
              <a:pPr/>
              <a:t>49</a:t>
            </a:fld>
            <a:endParaRPr lang="en-US" altLang="ja-JP"/>
          </a:p>
        </p:txBody>
      </p:sp>
      <p:sp>
        <p:nvSpPr>
          <p:cNvPr id="135170" name="Rectangle 2"/>
          <p:cNvSpPr>
            <a:spLocks noGrp="1" noRot="1" noChangeAspect="1" noChangeArrowheads="1" noTextEdit="1"/>
          </p:cNvSpPr>
          <p:nvPr>
            <p:ph type="sldImg"/>
          </p:nvPr>
        </p:nvSpPr>
        <p:spPr>
          <a:xfrm>
            <a:off x="990600" y="766763"/>
            <a:ext cx="5119688" cy="3840162"/>
          </a:xfrm>
          <a:ln/>
        </p:spPr>
      </p:sp>
      <p:sp>
        <p:nvSpPr>
          <p:cNvPr id="135171" name="Rectangle 3"/>
          <p:cNvSpPr>
            <a:spLocks noGrp="1" noChangeArrowheads="1"/>
          </p:cNvSpPr>
          <p:nvPr>
            <p:ph type="body" idx="1"/>
          </p:nvPr>
        </p:nvSpPr>
        <p:spPr>
          <a:xfrm>
            <a:off x="709613" y="4860925"/>
            <a:ext cx="5680075" cy="4606925"/>
          </a:xfrm>
        </p:spPr>
        <p:txBody>
          <a:bodyPr/>
          <a:lstStyle/>
          <a:p>
            <a:r>
              <a:rPr lang="ja-JP" altLang="en-US"/>
              <a:t>現在、ウラン軽水炉からの使用済み核燃料は、ほとんど再処理されず、たまっていっています。</a:t>
            </a:r>
          </a:p>
          <a:p>
            <a:r>
              <a:rPr lang="ja-JP" altLang="en-US"/>
              <a:t>そしてこの中には多くの核燃料物質が含まれています。</a:t>
            </a:r>
          </a:p>
          <a:p>
            <a:r>
              <a:rPr lang="ja-JP" altLang="en-US"/>
              <a:t>私たちの提案は、この軽水炉の使用済み核燃料の核分裂性物質を、トリウム溶融塩炉システムの核分裂性物質として利用するというものです。そうすることによって、トリウム溶融塩炉のシステムをドライブすることができるようになります。</a:t>
            </a:r>
          </a:p>
          <a:p>
            <a:r>
              <a:rPr lang="ja-JP" altLang="en-US"/>
              <a:t>このコンバージョンには、旧ソビエトで開発された</a:t>
            </a:r>
            <a:r>
              <a:rPr lang="en-US" altLang="ja-JP"/>
              <a:t>FREGATE</a:t>
            </a:r>
            <a:r>
              <a:rPr lang="ja-JP" altLang="en-US"/>
              <a:t>技術が使われます。</a:t>
            </a:r>
          </a:p>
        </p:txBody>
      </p:sp>
    </p:spTree>
    <p:extLst>
      <p:ext uri="{BB962C8B-B14F-4D97-AF65-F5344CB8AC3E}">
        <p14:creationId xmlns:p14="http://schemas.microsoft.com/office/powerpoint/2010/main" val="116653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DA82B2-BEED-4828-973E-8DB50BC3CC06}" type="slidenum">
              <a:rPr lang="en-US" altLang="ja-JP"/>
              <a:pPr/>
              <a:t>50</a:t>
            </a:fld>
            <a:endParaRPr lang="en-US" altLang="ja-JP"/>
          </a:p>
        </p:txBody>
      </p:sp>
      <p:sp>
        <p:nvSpPr>
          <p:cNvPr id="50178" name="Rectangle 2"/>
          <p:cNvSpPr>
            <a:spLocks noGrp="1" noRot="1" noChangeAspect="1" noChangeArrowheads="1" noTextEdit="1"/>
          </p:cNvSpPr>
          <p:nvPr>
            <p:ph type="sldImg"/>
          </p:nvPr>
        </p:nvSpPr>
        <p:spPr>
          <a:xfrm>
            <a:off x="990600" y="768350"/>
            <a:ext cx="5118100" cy="3838575"/>
          </a:xfrm>
          <a:ln/>
        </p:spPr>
      </p:sp>
      <p:sp>
        <p:nvSpPr>
          <p:cNvPr id="50179" name="Rectangle 3"/>
          <p:cNvSpPr>
            <a:spLocks noGrp="1" noChangeArrowheads="1"/>
          </p:cNvSpPr>
          <p:nvPr>
            <p:ph type="body" idx="1"/>
          </p:nvPr>
        </p:nvSpPr>
        <p:spPr>
          <a:xfrm>
            <a:off x="709613" y="4862513"/>
            <a:ext cx="5680075" cy="4603750"/>
          </a:xfrm>
        </p:spPr>
        <p:txBody>
          <a:bodyPr/>
          <a:lstStyle/>
          <a:p>
            <a:r>
              <a:rPr lang="ja-JP" altLang="en-US"/>
              <a:t>現在、ウラン軽水炉からの使用済み核燃料は、ほとんど再処理されず、たまっていっています。</a:t>
            </a:r>
          </a:p>
          <a:p>
            <a:r>
              <a:rPr lang="ja-JP" altLang="en-US"/>
              <a:t>そしてこの中には多くの核燃料物質が含まれています。</a:t>
            </a:r>
          </a:p>
          <a:p>
            <a:r>
              <a:rPr lang="ja-JP" altLang="en-US"/>
              <a:t>私たちの提案は、この軽水炉の使用済み核燃料の核分裂性物質を、トリウム熔融塩炉システムの核分裂性物質として利用するというものです。そうすることによって、トリウム熔融塩炉のシステムをドライブすることができるようになります。</a:t>
            </a:r>
          </a:p>
          <a:p>
            <a:r>
              <a:rPr lang="ja-JP" altLang="en-US"/>
              <a:t>このコンバージョンには、旧ソビエトで開発された</a:t>
            </a:r>
            <a:r>
              <a:rPr lang="en-US" altLang="ja-JP"/>
              <a:t>FREGATE</a:t>
            </a:r>
            <a:r>
              <a:rPr lang="ja-JP" altLang="en-US"/>
              <a:t>技術が使われます。</a:t>
            </a:r>
          </a:p>
        </p:txBody>
      </p:sp>
    </p:spTree>
    <p:extLst>
      <p:ext uri="{BB962C8B-B14F-4D97-AF65-F5344CB8AC3E}">
        <p14:creationId xmlns:p14="http://schemas.microsoft.com/office/powerpoint/2010/main" val="2854340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88618E2-7E1A-438E-96A6-AA0D1BCEF4BA}" type="datetimeFigureOut">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299566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88618E2-7E1A-438E-96A6-AA0D1BCEF4BA}" type="datetimeFigureOut">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42843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88618E2-7E1A-438E-96A6-AA0D1BCEF4BA}" type="datetimeFigureOut">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357611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88618E2-7E1A-438E-96A6-AA0D1BCEF4BA}" type="datetimeFigureOut">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17164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88618E2-7E1A-438E-96A6-AA0D1BCEF4BA}" type="datetimeFigureOut">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39812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88618E2-7E1A-438E-96A6-AA0D1BCEF4BA}" type="datetimeFigureOut">
              <a:rPr kumimoji="1" lang="ja-JP" altLang="en-US" smtClean="0"/>
              <a:t>2020/1/29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197494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88618E2-7E1A-438E-96A6-AA0D1BCEF4BA}" type="datetimeFigureOut">
              <a:rPr kumimoji="1" lang="ja-JP" altLang="en-US" smtClean="0"/>
              <a:t>2020/1/29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69844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88618E2-7E1A-438E-96A6-AA0D1BCEF4BA}" type="datetimeFigureOut">
              <a:rPr kumimoji="1" lang="ja-JP" altLang="en-US" smtClean="0"/>
              <a:t>2020/1/29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956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8618E2-7E1A-438E-96A6-AA0D1BCEF4BA}" type="datetimeFigureOut">
              <a:rPr kumimoji="1" lang="ja-JP" altLang="en-US" smtClean="0"/>
              <a:t>2020/1/29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384344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88618E2-7E1A-438E-96A6-AA0D1BCEF4BA}" type="datetimeFigureOut">
              <a:rPr kumimoji="1" lang="ja-JP" altLang="en-US" smtClean="0"/>
              <a:t>2020/1/29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419699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88618E2-7E1A-438E-96A6-AA0D1BCEF4BA}" type="datetimeFigureOut">
              <a:rPr kumimoji="1" lang="ja-JP" altLang="en-US" smtClean="0"/>
              <a:t>2020/1/29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42664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8618E2-7E1A-438E-96A6-AA0D1BCEF4BA}" type="datetimeFigureOut">
              <a:rPr kumimoji="1" lang="ja-JP" altLang="en-US" smtClean="0"/>
              <a:t>2020/1/29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03892D-DCE5-4FDF-8A6C-6CB312219DC7}" type="slidenum">
              <a:rPr kumimoji="1" lang="ja-JP" altLang="en-US" smtClean="0"/>
              <a:t>‹#›</a:t>
            </a:fld>
            <a:endParaRPr kumimoji="1" lang="ja-JP" altLang="en-US"/>
          </a:p>
        </p:txBody>
      </p:sp>
    </p:spTree>
    <p:extLst>
      <p:ext uri="{BB962C8B-B14F-4D97-AF65-F5344CB8AC3E}">
        <p14:creationId xmlns:p14="http://schemas.microsoft.com/office/powerpoint/2010/main" val="41481558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2.bin"/><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hyperlink" Target="http://www.daj.ne.jp/detail_srch.php?itemid=gi-E008739&amp;itemkbn=P" TargetMode="External"/><Relationship Id="rId13" Type="http://schemas.openxmlformats.org/officeDocument/2006/relationships/image" Target="../media/image23.jpeg"/><Relationship Id="rId3" Type="http://schemas.openxmlformats.org/officeDocument/2006/relationships/image" Target="../media/image16.jpeg"/><Relationship Id="rId7" Type="http://schemas.openxmlformats.org/officeDocument/2006/relationships/image" Target="../media/image18.png"/><Relationship Id="rId12" Type="http://schemas.openxmlformats.org/officeDocument/2006/relationships/image" Target="../media/image22.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1.jpeg"/><Relationship Id="rId5" Type="http://schemas.openxmlformats.org/officeDocument/2006/relationships/hyperlink" Target="http://www.daj.ne.jp/detail_srch.php?itemid=gi-80016425&amp;itemkbn=P" TargetMode="External"/><Relationship Id="rId10" Type="http://schemas.openxmlformats.org/officeDocument/2006/relationships/image" Target="../media/image20.jpeg"/><Relationship Id="rId4" Type="http://schemas.openxmlformats.org/officeDocument/2006/relationships/image" Target="../media/image8.jpeg"/><Relationship Id="rId9"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aj.ne.jp/detail_srch.php?itemid=pa-PAI428000037&amp;itemkbn=P"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marssociety.org/news/2019/07/01/finalists-selected-for-mars-colony-prize-competition/?mc_cid=ac2e76e961&amp;mc_eid=31e29e320a" TargetMode="External"/><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7.emf"/><Relationship Id="rId4" Type="http://schemas.openxmlformats.org/officeDocument/2006/relationships/image" Target="../media/image6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0" y="0"/>
            <a:ext cx="6858000" cy="6858000"/>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p:cNvSpPr/>
          <p:nvPr/>
        </p:nvSpPr>
        <p:spPr>
          <a:xfrm rot="5400000">
            <a:off x="0" y="0"/>
            <a:ext cx="6858000" cy="6858000"/>
          </a:xfrm>
          <a:prstGeom prst="rtTriangle">
            <a:avLst/>
          </a:prstGeom>
          <a:solidFill>
            <a:srgbClr val="C0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721267" y="1122363"/>
            <a:ext cx="8363010" cy="2387600"/>
          </a:xfrm>
        </p:spPr>
        <p:txBody>
          <a:bodyPr>
            <a:normAutofit/>
          </a:bodyPr>
          <a:lstStyle/>
          <a:p>
            <a:pPr algn="r"/>
            <a:r>
              <a:rPr lang="ja-JP" altLang="en-US" sz="4000" dirty="0">
                <a:effectLst>
                  <a:glow rad="114300">
                    <a:schemeClr val="bg1"/>
                  </a:glow>
                </a:effectLst>
                <a:ea typeface="メイリオ" panose="020B0604030504040204" pitchFamily="50" charset="-128"/>
              </a:rPr>
              <a:t>近年の溶融塩炉をめぐる各国の動向と超小型溶融塩</a:t>
            </a:r>
            <a:r>
              <a:rPr lang="ja-JP" altLang="en-US" sz="4000" dirty="0" smtClean="0">
                <a:effectLst>
                  <a:glow rad="114300">
                    <a:schemeClr val="bg1"/>
                  </a:glow>
                </a:effectLst>
                <a:ea typeface="メイリオ" panose="020B0604030504040204" pitchFamily="50" charset="-128"/>
              </a:rPr>
              <a:t>炉“</a:t>
            </a:r>
            <a:r>
              <a:rPr lang="en-US" altLang="ja-JP" sz="4000" dirty="0" smtClean="0">
                <a:effectLst>
                  <a:glow rad="114300">
                    <a:schemeClr val="bg1"/>
                  </a:glow>
                </a:effectLst>
                <a:ea typeface="メイリオ" panose="020B0604030504040204" pitchFamily="50" charset="-128"/>
              </a:rPr>
              <a:t>UNOMI</a:t>
            </a:r>
            <a:r>
              <a:rPr lang="ja-JP" altLang="en-US" sz="4000" dirty="0" smtClean="0">
                <a:effectLst>
                  <a:glow rad="114300">
                    <a:schemeClr val="bg1"/>
                  </a:glow>
                </a:effectLst>
                <a:ea typeface="メイリオ" panose="020B0604030504040204" pitchFamily="50" charset="-128"/>
              </a:rPr>
              <a:t>”の</a:t>
            </a:r>
            <a:r>
              <a:rPr lang="ja-JP" altLang="en-US" sz="4000" dirty="0">
                <a:effectLst>
                  <a:glow rad="114300">
                    <a:schemeClr val="bg1"/>
                  </a:glow>
                </a:effectLst>
                <a:ea typeface="メイリオ" panose="020B0604030504040204" pitchFamily="50" charset="-128"/>
              </a:rPr>
              <a:t>提案</a:t>
            </a:r>
            <a:endParaRPr kumimoji="1" lang="ja-JP" altLang="en-US" sz="4000" dirty="0">
              <a:effectLst>
                <a:glow rad="114300">
                  <a:schemeClr val="bg1"/>
                </a:glow>
              </a:effectLst>
              <a:ea typeface="メイリオ" panose="020B0604030504040204" pitchFamily="50" charset="-128"/>
            </a:endParaRPr>
          </a:p>
        </p:txBody>
      </p:sp>
      <p:sp>
        <p:nvSpPr>
          <p:cNvPr id="3" name="サブタイトル 2"/>
          <p:cNvSpPr>
            <a:spLocks noGrp="1"/>
          </p:cNvSpPr>
          <p:nvPr>
            <p:ph type="subTitle" idx="1"/>
          </p:nvPr>
        </p:nvSpPr>
        <p:spPr>
          <a:xfrm>
            <a:off x="2226277" y="3602038"/>
            <a:ext cx="6858000" cy="1655762"/>
          </a:xfrm>
        </p:spPr>
        <p:txBody>
          <a:bodyPr/>
          <a:lstStyle/>
          <a:p>
            <a:pPr algn="r"/>
            <a:r>
              <a:rPr kumimoji="1" lang="ja-JP" altLang="en-US" dirty="0" smtClean="0">
                <a:latin typeface="メイリオ" panose="020B0604030504040204" pitchFamily="50" charset="-128"/>
                <a:ea typeface="メイリオ" panose="020B0604030504040204" pitchFamily="50" charset="-128"/>
              </a:rPr>
              <a:t>トリウム溶融塩国際フォーラム</a:t>
            </a:r>
            <a:endParaRPr kumimoji="1" lang="en-US" altLang="ja-JP" dirty="0" smtClean="0">
              <a:latin typeface="メイリオ" panose="020B0604030504040204" pitchFamily="50" charset="-128"/>
              <a:ea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rPr>
              <a:t>理事・工学博士　亀井　敬史</a:t>
            </a:r>
            <a:endParaRPr kumimoji="1" lang="ja-JP" altLang="en-US"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smtClean="0"/>
              <a:t>日などを元に加筆</a:t>
            </a:r>
            <a:endParaRPr kumimoji="1" lang="ja-JP" altLang="en-US" sz="1050" dirty="0"/>
          </a:p>
        </p:txBody>
      </p:sp>
      <p:sp>
        <p:nvSpPr>
          <p:cNvPr id="4" name="テキスト ボックス 3"/>
          <p:cNvSpPr txBox="1"/>
          <p:nvPr/>
        </p:nvSpPr>
        <p:spPr>
          <a:xfrm>
            <a:off x="6555103" y="4429919"/>
            <a:ext cx="2517036" cy="369332"/>
          </a:xfrm>
          <a:prstGeom prst="rect">
            <a:avLst/>
          </a:prstGeom>
          <a:noFill/>
        </p:spPr>
        <p:txBody>
          <a:bodyPr wrap="none" rtlCol="0">
            <a:spAutoFit/>
          </a:bodyPr>
          <a:lstStyle/>
          <a:p>
            <a:r>
              <a:rPr lang="en-US" altLang="ja-JP" dirty="0" smtClean="0"/>
              <a:t>hae00675@nifty.com</a:t>
            </a:r>
            <a:endParaRPr kumimoji="1" lang="ja-JP" altLang="en-US" dirty="0"/>
          </a:p>
        </p:txBody>
      </p:sp>
    </p:spTree>
    <p:extLst>
      <p:ext uri="{BB962C8B-B14F-4D97-AF65-F5344CB8AC3E}">
        <p14:creationId xmlns:p14="http://schemas.microsoft.com/office/powerpoint/2010/main" val="337482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rot="19800000">
            <a:off x="320851" y="1042743"/>
            <a:ext cx="4608512" cy="1224136"/>
            <a:chOff x="971600" y="1484784"/>
            <a:chExt cx="4608512" cy="1224136"/>
          </a:xfrm>
        </p:grpSpPr>
        <p:sp>
          <p:nvSpPr>
            <p:cNvPr id="4" name="正方形/長方形 3"/>
            <p:cNvSpPr/>
            <p:nvPr/>
          </p:nvSpPr>
          <p:spPr>
            <a:xfrm>
              <a:off x="971600" y="1844824"/>
              <a:ext cx="3312368" cy="6480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4139952" y="1484784"/>
              <a:ext cx="1440160" cy="1224136"/>
            </a:xfrm>
            <a:prstGeom prst="ellipse">
              <a:avLst/>
            </a:prstGeom>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円/楕円 6"/>
          <p:cNvSpPr/>
          <p:nvPr/>
        </p:nvSpPr>
        <p:spPr>
          <a:xfrm>
            <a:off x="5724128" y="178647"/>
            <a:ext cx="252028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短期ゴミ</a:t>
            </a:r>
            <a:endParaRPr kumimoji="1" lang="en-US" altLang="ja-JP" dirty="0" smtClean="0">
              <a:solidFill>
                <a:schemeClr val="tx1"/>
              </a:solidFill>
            </a:endParaRPr>
          </a:p>
          <a:p>
            <a:pPr algn="ctr"/>
            <a:r>
              <a:rPr lang="ja-JP" altLang="en-US" dirty="0" smtClean="0">
                <a:solidFill>
                  <a:schemeClr val="tx1"/>
                </a:solidFill>
              </a:rPr>
              <a:t>（</a:t>
            </a:r>
            <a:r>
              <a:rPr lang="en-US" altLang="ja-JP" dirty="0" smtClean="0">
                <a:solidFill>
                  <a:schemeClr val="tx1"/>
                </a:solidFill>
              </a:rPr>
              <a:t>300</a:t>
            </a:r>
            <a:r>
              <a:rPr lang="ja-JP" altLang="en-US" dirty="0" smtClean="0">
                <a:solidFill>
                  <a:schemeClr val="tx1"/>
                </a:solidFill>
              </a:rPr>
              <a:t>年）</a:t>
            </a:r>
            <a:endParaRPr kumimoji="1" lang="ja-JP" altLang="en-US" dirty="0">
              <a:solidFill>
                <a:schemeClr val="tx1"/>
              </a:solidFill>
            </a:endParaRPr>
          </a:p>
        </p:txBody>
      </p:sp>
      <p:sp>
        <p:nvSpPr>
          <p:cNvPr id="8" name="円/楕円 7"/>
          <p:cNvSpPr/>
          <p:nvPr/>
        </p:nvSpPr>
        <p:spPr>
          <a:xfrm>
            <a:off x="5724128" y="1258767"/>
            <a:ext cx="252028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長期ゴミ</a:t>
            </a:r>
            <a:endParaRPr kumimoji="1" lang="en-US" altLang="ja-JP" dirty="0" smtClean="0">
              <a:solidFill>
                <a:schemeClr val="tx1"/>
              </a:solidFill>
            </a:endParaRPr>
          </a:p>
          <a:p>
            <a:pPr algn="ctr"/>
            <a:r>
              <a:rPr lang="ja-JP" altLang="en-US" dirty="0" smtClean="0">
                <a:solidFill>
                  <a:schemeClr val="tx1"/>
                </a:solidFill>
              </a:rPr>
              <a:t>（</a:t>
            </a:r>
            <a:r>
              <a:rPr lang="en-US" altLang="ja-JP" dirty="0" smtClean="0">
                <a:solidFill>
                  <a:schemeClr val="tx1"/>
                </a:solidFill>
              </a:rPr>
              <a:t>100</a:t>
            </a:r>
            <a:r>
              <a:rPr lang="ja-JP" altLang="en-US" dirty="0" smtClean="0">
                <a:solidFill>
                  <a:schemeClr val="tx1"/>
                </a:solidFill>
              </a:rPr>
              <a:t>万年）</a:t>
            </a:r>
            <a:endParaRPr kumimoji="1" lang="ja-JP" altLang="en-US" dirty="0">
              <a:solidFill>
                <a:schemeClr val="tx1"/>
              </a:solidFill>
            </a:endParaRPr>
          </a:p>
        </p:txBody>
      </p:sp>
      <p:sp>
        <p:nvSpPr>
          <p:cNvPr id="9" name="円/楕円 8"/>
          <p:cNvSpPr/>
          <p:nvPr/>
        </p:nvSpPr>
        <p:spPr>
          <a:xfrm>
            <a:off x="5724128" y="2338887"/>
            <a:ext cx="252028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プルトニウム</a:t>
            </a:r>
            <a:endParaRPr kumimoji="1" lang="ja-JP" altLang="en-US" dirty="0">
              <a:solidFill>
                <a:schemeClr val="tx1"/>
              </a:solidFill>
            </a:endParaRPr>
          </a:p>
        </p:txBody>
      </p:sp>
      <p:sp>
        <p:nvSpPr>
          <p:cNvPr id="10" name="テキスト ボックス 9"/>
          <p:cNvSpPr txBox="1"/>
          <p:nvPr/>
        </p:nvSpPr>
        <p:spPr>
          <a:xfrm>
            <a:off x="3568581" y="718707"/>
            <a:ext cx="787395" cy="369332"/>
          </a:xfrm>
          <a:prstGeom prst="rect">
            <a:avLst/>
          </a:prstGeom>
          <a:noFill/>
        </p:spPr>
        <p:txBody>
          <a:bodyPr wrap="none" rtlCol="0">
            <a:spAutoFit/>
          </a:bodyPr>
          <a:lstStyle/>
          <a:p>
            <a:r>
              <a:rPr kumimoji="1" lang="ja-JP" altLang="en-US" dirty="0" smtClean="0"/>
              <a:t>ウラン</a:t>
            </a:r>
            <a:endParaRPr kumimoji="1" lang="ja-JP" altLang="en-US" dirty="0"/>
          </a:p>
        </p:txBody>
      </p:sp>
      <p:sp>
        <p:nvSpPr>
          <p:cNvPr id="11" name="テキスト ボックス 10"/>
          <p:cNvSpPr txBox="1"/>
          <p:nvPr/>
        </p:nvSpPr>
        <p:spPr>
          <a:xfrm>
            <a:off x="1547664" y="1906839"/>
            <a:ext cx="787395" cy="369332"/>
          </a:xfrm>
          <a:prstGeom prst="rect">
            <a:avLst/>
          </a:prstGeom>
          <a:noFill/>
        </p:spPr>
        <p:txBody>
          <a:bodyPr wrap="none" rtlCol="0">
            <a:spAutoFit/>
          </a:bodyPr>
          <a:lstStyle/>
          <a:p>
            <a:r>
              <a:rPr kumimoji="1" lang="ja-JP" altLang="en-US" dirty="0" smtClean="0"/>
              <a:t>ウラン</a:t>
            </a:r>
            <a:endParaRPr kumimoji="1" lang="ja-JP" altLang="en-US" dirty="0"/>
          </a:p>
        </p:txBody>
      </p:sp>
      <p:sp>
        <p:nvSpPr>
          <p:cNvPr id="12" name="右矢印 11"/>
          <p:cNvSpPr/>
          <p:nvPr/>
        </p:nvSpPr>
        <p:spPr>
          <a:xfrm>
            <a:off x="4788024" y="610695"/>
            <a:ext cx="7920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3696180" y="1618807"/>
            <a:ext cx="188393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2099864" y="2698927"/>
            <a:ext cx="34919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rot="19800000">
            <a:off x="443680" y="5101548"/>
            <a:ext cx="3312368" cy="6480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rot="19800000">
            <a:off x="3276964" y="3635031"/>
            <a:ext cx="1440160" cy="1224136"/>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5724128" y="3563023"/>
            <a:ext cx="252028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短期ゴミ</a:t>
            </a:r>
            <a:endParaRPr kumimoji="1" lang="en-US" altLang="ja-JP" dirty="0" smtClean="0">
              <a:solidFill>
                <a:schemeClr val="tx1"/>
              </a:solidFill>
            </a:endParaRPr>
          </a:p>
          <a:p>
            <a:pPr algn="ctr"/>
            <a:r>
              <a:rPr lang="ja-JP" altLang="en-US" dirty="0" smtClean="0">
                <a:solidFill>
                  <a:schemeClr val="tx1"/>
                </a:solidFill>
              </a:rPr>
              <a:t>（</a:t>
            </a:r>
            <a:r>
              <a:rPr lang="en-US" altLang="ja-JP" dirty="0" smtClean="0">
                <a:solidFill>
                  <a:schemeClr val="tx1"/>
                </a:solidFill>
              </a:rPr>
              <a:t>300</a:t>
            </a:r>
            <a:r>
              <a:rPr lang="ja-JP" altLang="en-US" dirty="0" smtClean="0">
                <a:solidFill>
                  <a:schemeClr val="tx1"/>
                </a:solidFill>
              </a:rPr>
              <a:t>年）</a:t>
            </a:r>
            <a:endParaRPr kumimoji="1" lang="ja-JP" altLang="en-US" dirty="0">
              <a:solidFill>
                <a:schemeClr val="tx1"/>
              </a:solidFill>
            </a:endParaRPr>
          </a:p>
        </p:txBody>
      </p:sp>
      <p:sp>
        <p:nvSpPr>
          <p:cNvPr id="19" name="円/楕円 18"/>
          <p:cNvSpPr/>
          <p:nvPr/>
        </p:nvSpPr>
        <p:spPr>
          <a:xfrm>
            <a:off x="5724128" y="4643143"/>
            <a:ext cx="2520280" cy="1080120"/>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長期ゴミ</a:t>
            </a:r>
            <a:endParaRPr kumimoji="1" lang="en-US" altLang="ja-JP" dirty="0" smtClean="0">
              <a:solidFill>
                <a:schemeClr val="tx1"/>
              </a:solidFill>
            </a:endParaRPr>
          </a:p>
          <a:p>
            <a:pPr algn="ctr"/>
            <a:r>
              <a:rPr lang="ja-JP" altLang="en-US" dirty="0" smtClean="0">
                <a:solidFill>
                  <a:schemeClr val="tx1"/>
                </a:solidFill>
              </a:rPr>
              <a:t>（</a:t>
            </a:r>
            <a:r>
              <a:rPr lang="en-US" altLang="ja-JP" dirty="0" smtClean="0">
                <a:solidFill>
                  <a:schemeClr val="tx1"/>
                </a:solidFill>
              </a:rPr>
              <a:t>100</a:t>
            </a:r>
            <a:r>
              <a:rPr lang="ja-JP" altLang="en-US" dirty="0" smtClean="0">
                <a:solidFill>
                  <a:schemeClr val="tx1"/>
                </a:solidFill>
              </a:rPr>
              <a:t>万年）</a:t>
            </a:r>
            <a:endParaRPr kumimoji="1" lang="ja-JP" altLang="en-US" dirty="0">
              <a:solidFill>
                <a:schemeClr val="tx1"/>
              </a:solidFill>
            </a:endParaRPr>
          </a:p>
        </p:txBody>
      </p:sp>
      <p:sp>
        <p:nvSpPr>
          <p:cNvPr id="20" name="円/楕円 19"/>
          <p:cNvSpPr/>
          <p:nvPr/>
        </p:nvSpPr>
        <p:spPr>
          <a:xfrm>
            <a:off x="5724128" y="5723263"/>
            <a:ext cx="2520280" cy="1080120"/>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プルトニウム</a:t>
            </a:r>
            <a:endParaRPr kumimoji="1" lang="ja-JP" altLang="en-US" dirty="0">
              <a:solidFill>
                <a:schemeClr val="tx1"/>
              </a:solidFill>
            </a:endParaRPr>
          </a:p>
        </p:txBody>
      </p:sp>
      <p:sp>
        <p:nvSpPr>
          <p:cNvPr id="22" name="テキスト ボックス 21"/>
          <p:cNvSpPr txBox="1"/>
          <p:nvPr/>
        </p:nvSpPr>
        <p:spPr>
          <a:xfrm>
            <a:off x="1475656" y="5291215"/>
            <a:ext cx="949299" cy="369332"/>
          </a:xfrm>
          <a:prstGeom prst="rect">
            <a:avLst/>
          </a:prstGeom>
          <a:noFill/>
        </p:spPr>
        <p:txBody>
          <a:bodyPr wrap="none" rtlCol="0">
            <a:spAutoFit/>
          </a:bodyPr>
          <a:lstStyle/>
          <a:p>
            <a:r>
              <a:rPr kumimoji="1" lang="ja-JP" altLang="en-US" dirty="0" smtClean="0"/>
              <a:t>トリウム</a:t>
            </a:r>
            <a:endParaRPr kumimoji="1" lang="ja-JP" altLang="en-US" dirty="0"/>
          </a:p>
        </p:txBody>
      </p:sp>
      <p:sp>
        <p:nvSpPr>
          <p:cNvPr id="23" name="右矢印 22"/>
          <p:cNvSpPr/>
          <p:nvPr/>
        </p:nvSpPr>
        <p:spPr>
          <a:xfrm>
            <a:off x="4788024" y="3995071"/>
            <a:ext cx="7920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a:off x="3696180" y="5003183"/>
            <a:ext cx="1883932" cy="432048"/>
          </a:xfrm>
          <a:prstGeom prst="rightArrow">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p:cNvSpPr/>
          <p:nvPr/>
        </p:nvSpPr>
        <p:spPr>
          <a:xfrm>
            <a:off x="2099864" y="6083303"/>
            <a:ext cx="3491972" cy="432048"/>
          </a:xfrm>
          <a:prstGeom prst="rightArrow">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カギ線コネクタ 26"/>
          <p:cNvCxnSpPr>
            <a:stCxn id="9" idx="6"/>
            <a:endCxn id="17" idx="1"/>
          </p:cNvCxnSpPr>
          <p:nvPr/>
        </p:nvCxnSpPr>
        <p:spPr>
          <a:xfrm flipH="1">
            <a:off x="3339689" y="2878947"/>
            <a:ext cx="4904719" cy="1247925"/>
          </a:xfrm>
          <a:prstGeom prst="bentConnector4">
            <a:avLst>
              <a:gd name="adj1" fmla="val -4661"/>
              <a:gd name="adj2" fmla="val 4834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8" idx="6"/>
            <a:endCxn id="17" idx="1"/>
          </p:cNvCxnSpPr>
          <p:nvPr/>
        </p:nvCxnSpPr>
        <p:spPr>
          <a:xfrm flipH="1">
            <a:off x="3339689" y="1798827"/>
            <a:ext cx="4904719" cy="2328045"/>
          </a:xfrm>
          <a:prstGeom prst="bentConnector4">
            <a:avLst>
              <a:gd name="adj1" fmla="val -4661"/>
              <a:gd name="adj2" fmla="val 7183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3419872" y="3933056"/>
            <a:ext cx="1218275" cy="646331"/>
          </a:xfrm>
          <a:prstGeom prst="rect">
            <a:avLst/>
          </a:prstGeom>
          <a:noFill/>
        </p:spPr>
        <p:txBody>
          <a:bodyPr wrap="square" rtlCol="0">
            <a:spAutoFit/>
          </a:bodyPr>
          <a:lstStyle/>
          <a:p>
            <a:r>
              <a:rPr kumimoji="1" lang="ja-JP" altLang="en-US" dirty="0" smtClean="0"/>
              <a:t>プルトニウム焼却</a:t>
            </a:r>
            <a:endParaRPr kumimoji="1" lang="ja-JP" altLang="en-US" dirty="0"/>
          </a:p>
        </p:txBody>
      </p:sp>
      <p:sp>
        <p:nvSpPr>
          <p:cNvPr id="40" name="テキスト ボックス 39"/>
          <p:cNvSpPr txBox="1"/>
          <p:nvPr/>
        </p:nvSpPr>
        <p:spPr>
          <a:xfrm>
            <a:off x="971600" y="2195572"/>
            <a:ext cx="886781" cy="369332"/>
          </a:xfrm>
          <a:prstGeom prst="rect">
            <a:avLst/>
          </a:prstGeom>
          <a:noFill/>
        </p:spPr>
        <p:txBody>
          <a:bodyPr wrap="none" rtlCol="0">
            <a:spAutoFit/>
          </a:bodyPr>
          <a:lstStyle/>
          <a:p>
            <a:r>
              <a:rPr kumimoji="1" lang="ja-JP" altLang="en-US" dirty="0" smtClean="0"/>
              <a:t>（２３８）</a:t>
            </a:r>
            <a:endParaRPr kumimoji="1" lang="ja-JP" altLang="en-US" dirty="0"/>
          </a:p>
        </p:txBody>
      </p:sp>
      <p:sp>
        <p:nvSpPr>
          <p:cNvPr id="41" name="テキスト ボックス 40"/>
          <p:cNvSpPr txBox="1"/>
          <p:nvPr/>
        </p:nvSpPr>
        <p:spPr>
          <a:xfrm>
            <a:off x="1020923" y="5589240"/>
            <a:ext cx="886781" cy="369332"/>
          </a:xfrm>
          <a:prstGeom prst="rect">
            <a:avLst/>
          </a:prstGeom>
          <a:noFill/>
        </p:spPr>
        <p:txBody>
          <a:bodyPr wrap="none" rtlCol="0">
            <a:spAutoFit/>
          </a:bodyPr>
          <a:lstStyle/>
          <a:p>
            <a:r>
              <a:rPr kumimoji="1" lang="ja-JP" altLang="en-US" dirty="0" smtClean="0"/>
              <a:t>（２３２）</a:t>
            </a:r>
            <a:endParaRPr kumimoji="1" lang="ja-JP" altLang="en-US" dirty="0"/>
          </a:p>
        </p:txBody>
      </p:sp>
      <p:sp>
        <p:nvSpPr>
          <p:cNvPr id="42" name="テキスト ボックス 41"/>
          <p:cNvSpPr txBox="1"/>
          <p:nvPr/>
        </p:nvSpPr>
        <p:spPr>
          <a:xfrm>
            <a:off x="107504" y="44624"/>
            <a:ext cx="3096344" cy="1754326"/>
          </a:xfrm>
          <a:prstGeom prst="rect">
            <a:avLst/>
          </a:prstGeom>
          <a:noFill/>
        </p:spPr>
        <p:txBody>
          <a:bodyPr wrap="square" rtlCol="0">
            <a:spAutoFit/>
          </a:bodyPr>
          <a:lstStyle/>
          <a:p>
            <a:r>
              <a:rPr kumimoji="1" lang="ja-JP" altLang="en-US" sz="5400" dirty="0" smtClean="0"/>
              <a:t>トリウム</a:t>
            </a:r>
            <a:endParaRPr kumimoji="1" lang="en-US" altLang="ja-JP" sz="5400" dirty="0" smtClean="0"/>
          </a:p>
          <a:p>
            <a:r>
              <a:rPr kumimoji="1" lang="ja-JP" altLang="en-US" sz="5400" dirty="0" smtClean="0"/>
              <a:t>って？</a:t>
            </a:r>
            <a:endParaRPr kumimoji="1" lang="ja-JP" altLang="en-US" sz="5400" dirty="0"/>
          </a:p>
        </p:txBody>
      </p:sp>
    </p:spTree>
    <p:extLst>
      <p:ext uri="{BB962C8B-B14F-4D97-AF65-F5344CB8AC3E}">
        <p14:creationId xmlns:p14="http://schemas.microsoft.com/office/powerpoint/2010/main" val="40480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4000" dirty="0">
                <a:latin typeface="HG丸ｺﾞｼｯｸM-PRO" pitchFamily="50" charset="-128"/>
                <a:ea typeface="HG丸ｺﾞｼｯｸM-PRO" pitchFamily="50" charset="-128"/>
              </a:rPr>
              <a:t>原子力発電所の使用済核燃料は</a:t>
            </a:r>
            <a:r>
              <a:rPr lang="ja-JP" altLang="en-US" sz="4000" dirty="0" smtClean="0">
                <a:latin typeface="HG丸ｺﾞｼｯｸM-PRO" pitchFamily="50" charset="-128"/>
                <a:ea typeface="HG丸ｺﾞｼｯｸM-PRO" pitchFamily="50" charset="-128"/>
              </a:rPr>
              <a:t>？</a:t>
            </a:r>
            <a:endParaRPr kumimoji="1" lang="ja-JP" altLang="en-US" sz="4000" dirty="0">
              <a:latin typeface="HG丸ｺﾞｼｯｸM-PRO" pitchFamily="50" charset="-128"/>
              <a:ea typeface="HG丸ｺﾞｼｯｸM-PRO" pitchFamily="50" charset="-128"/>
            </a:endParaRPr>
          </a:p>
        </p:txBody>
      </p:sp>
      <p:graphicFrame>
        <p:nvGraphicFramePr>
          <p:cNvPr id="165890" name="Object 2"/>
          <p:cNvGraphicFramePr>
            <a:graphicFrameLocks noGrp="1" noChangeAspect="1"/>
          </p:cNvGraphicFramePr>
          <p:nvPr>
            <p:ph sz="half" idx="4294967295"/>
            <p:extLst/>
          </p:nvPr>
        </p:nvGraphicFramePr>
        <p:xfrm>
          <a:off x="4465067" y="1667917"/>
          <a:ext cx="4643437" cy="3063875"/>
        </p:xfrm>
        <a:graphic>
          <a:graphicData uri="http://schemas.openxmlformats.org/presentationml/2006/ole">
            <mc:AlternateContent xmlns:mc="http://schemas.openxmlformats.org/markup-compatibility/2006">
              <mc:Choice xmlns:v="urn:schemas-microsoft-com:vml" Requires="v">
                <p:oleObj spid="_x0000_s1194" name="グラフ" r:id="rId3" imgW="8001000" imgH="3667125" progId="Excel.Chart.8">
                  <p:embed/>
                </p:oleObj>
              </mc:Choice>
              <mc:Fallback>
                <p:oleObj name="グラフ" r:id="rId3" imgW="8001000" imgH="3667125"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27986"/>
                      <a:stretch>
                        <a:fillRect/>
                      </a:stretch>
                    </p:blipFill>
                    <p:spPr bwMode="auto">
                      <a:xfrm>
                        <a:off x="4465067" y="1667917"/>
                        <a:ext cx="4643437" cy="3063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5891" name="Object 3"/>
          <p:cNvGraphicFramePr>
            <a:graphicFrameLocks noGrp="1" noChangeAspect="1"/>
          </p:cNvGraphicFramePr>
          <p:nvPr>
            <p:ph sz="quarter" idx="4294967295"/>
            <p:extLst/>
          </p:nvPr>
        </p:nvGraphicFramePr>
        <p:xfrm>
          <a:off x="179512" y="1667917"/>
          <a:ext cx="4457700" cy="3063875"/>
        </p:xfrm>
        <a:graphic>
          <a:graphicData uri="http://schemas.openxmlformats.org/presentationml/2006/ole">
            <mc:AlternateContent xmlns:mc="http://schemas.openxmlformats.org/markup-compatibility/2006">
              <mc:Choice xmlns:v="urn:schemas-microsoft-com:vml" Requires="v">
                <p:oleObj spid="_x0000_s1195" name="グラフ" r:id="rId5" imgW="8001000" imgH="3667049" progId="Excel.Chart.8">
                  <p:embed/>
                </p:oleObj>
              </mc:Choice>
              <mc:Fallback>
                <p:oleObj name="グラフ" r:id="rId5" imgW="8001000" imgH="3667049" progId="Excel.Char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2921" r="27325"/>
                      <a:stretch>
                        <a:fillRect/>
                      </a:stretch>
                    </p:blipFill>
                    <p:spPr bwMode="auto">
                      <a:xfrm>
                        <a:off x="179512" y="1667917"/>
                        <a:ext cx="4457700" cy="3063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5894" name="Object 6"/>
          <p:cNvGraphicFramePr>
            <a:graphicFrameLocks noGrp="1" noChangeAspect="1"/>
          </p:cNvGraphicFramePr>
          <p:nvPr>
            <p:ph sz="quarter" idx="4294967295"/>
            <p:extLst/>
          </p:nvPr>
        </p:nvGraphicFramePr>
        <p:xfrm>
          <a:off x="2050479" y="5055642"/>
          <a:ext cx="2449513" cy="890587"/>
        </p:xfrm>
        <a:graphic>
          <a:graphicData uri="http://schemas.openxmlformats.org/presentationml/2006/ole">
            <mc:AlternateContent xmlns:mc="http://schemas.openxmlformats.org/markup-compatibility/2006">
              <mc:Choice xmlns:v="urn:schemas-microsoft-com:vml" Requires="v">
                <p:oleObj spid="_x0000_s1196" name="グラフ" r:id="rId7" imgW="8001000" imgH="3667049" progId="Excel.Chart.8">
                  <p:embed/>
                </p:oleObj>
              </mc:Choice>
              <mc:Fallback>
                <p:oleObj name="グラフ" r:id="rId7" imgW="8001000" imgH="3667049" progId="Excel.Char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73950" t="17894" r="2457" b="62381"/>
                      <a:stretch>
                        <a:fillRect/>
                      </a:stretch>
                    </p:blipFill>
                    <p:spPr bwMode="auto">
                      <a:xfrm>
                        <a:off x="2050479" y="5055642"/>
                        <a:ext cx="2449513" cy="8905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2" name="Rectangle 4"/>
          <p:cNvSpPr>
            <a:spLocks noChangeArrowheads="1"/>
          </p:cNvSpPr>
          <p:nvPr/>
        </p:nvSpPr>
        <p:spPr bwMode="auto">
          <a:xfrm>
            <a:off x="5401692" y="4623842"/>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latin typeface="HG丸ｺﾞｼｯｸM-PRO" pitchFamily="50" charset="-128"/>
                <a:ea typeface="HG丸ｺﾞｼｯｸM-PRO" pitchFamily="50" charset="-128"/>
              </a:rPr>
              <a:t>再処理・プルサーマルなし</a:t>
            </a:r>
          </a:p>
        </p:txBody>
      </p:sp>
      <p:sp>
        <p:nvSpPr>
          <p:cNvPr id="165893" name="Rectangle 5"/>
          <p:cNvSpPr>
            <a:spLocks noChangeArrowheads="1"/>
          </p:cNvSpPr>
          <p:nvPr/>
        </p:nvSpPr>
        <p:spPr bwMode="auto">
          <a:xfrm>
            <a:off x="755775" y="4623842"/>
            <a:ext cx="45704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latin typeface="HG丸ｺﾞｼｯｸM-PRO" pitchFamily="50" charset="-128"/>
                <a:ea typeface="HG丸ｺﾞｼｯｸM-PRO" pitchFamily="50" charset="-128"/>
              </a:rPr>
              <a:t>再処理・プルサーマル実施（計画ベース）</a:t>
            </a:r>
          </a:p>
        </p:txBody>
      </p:sp>
      <p:graphicFrame>
        <p:nvGraphicFramePr>
          <p:cNvPr id="165895" name="Object 7"/>
          <p:cNvGraphicFramePr>
            <a:graphicFrameLocks noChangeAspect="1"/>
          </p:cNvGraphicFramePr>
          <p:nvPr>
            <p:extLst/>
          </p:nvPr>
        </p:nvGraphicFramePr>
        <p:xfrm>
          <a:off x="4932040" y="4993174"/>
          <a:ext cx="1800225" cy="1109662"/>
        </p:xfrm>
        <a:graphic>
          <a:graphicData uri="http://schemas.openxmlformats.org/presentationml/2006/ole">
            <mc:AlternateContent xmlns:mc="http://schemas.openxmlformats.org/markup-compatibility/2006">
              <mc:Choice xmlns:v="urn:schemas-microsoft-com:vml" Requires="v">
                <p:oleObj spid="_x0000_s1197" name="グラフ" r:id="rId9" imgW="8001000" imgH="3667049" progId="Excel.Chart.8">
                  <p:embed/>
                </p:oleObj>
              </mc:Choice>
              <mc:Fallback>
                <p:oleObj name="グラフ" r:id="rId9" imgW="8001000" imgH="3667049" progId="Excel.Char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l="73970" t="37599" r="3780" b="30826"/>
                      <a:stretch>
                        <a:fillRect/>
                      </a:stretch>
                    </p:blipFill>
                    <p:spPr bwMode="auto">
                      <a:xfrm>
                        <a:off x="4932040" y="4993174"/>
                        <a:ext cx="1800225" cy="11096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6" name="AutoShape 8"/>
          <p:cNvSpPr>
            <a:spLocks noChangeArrowheads="1"/>
          </p:cNvSpPr>
          <p:nvPr/>
        </p:nvSpPr>
        <p:spPr bwMode="auto">
          <a:xfrm>
            <a:off x="1475656" y="2455317"/>
            <a:ext cx="2555131" cy="935037"/>
          </a:xfrm>
          <a:prstGeom prst="wedgeRoundRectCallout">
            <a:avLst>
              <a:gd name="adj1" fmla="val -13944"/>
              <a:gd name="adj2" fmla="val 86843"/>
              <a:gd name="adj3" fmla="val 16667"/>
            </a:avLst>
          </a:prstGeom>
          <a:solidFill>
            <a:srgbClr val="FFFF00"/>
          </a:solidFill>
          <a:ln w="9525" algn="ctr">
            <a:solidFill>
              <a:schemeClr val="tx1"/>
            </a:solidFill>
            <a:miter lim="800000"/>
            <a:headEnd/>
            <a:tailEnd/>
          </a:ln>
          <a:effectLst>
            <a:outerShdw dist="35921" dir="2700000" algn="ctr" rotWithShape="0">
              <a:schemeClr val="bg2"/>
            </a:outerShdw>
          </a:effectLst>
        </p:spPr>
        <p:txBody>
          <a:bodyPr/>
          <a:lstStyle/>
          <a:p>
            <a:r>
              <a:rPr lang="ja-JP" altLang="en-US" dirty="0">
                <a:latin typeface="HG丸ｺﾞｼｯｸM-PRO" pitchFamily="50" charset="-128"/>
                <a:ea typeface="HG丸ｺﾞｼｯｸM-PRO" pitchFamily="50" charset="-128"/>
              </a:rPr>
              <a:t>計画ベースでも</a:t>
            </a:r>
            <a:r>
              <a:rPr lang="en-US" altLang="ja-JP" dirty="0">
                <a:latin typeface="HG丸ｺﾞｼｯｸM-PRO" pitchFamily="50" charset="-128"/>
                <a:ea typeface="HG丸ｺﾞｼｯｸM-PRO" pitchFamily="50" charset="-128"/>
              </a:rPr>
              <a:t>2015</a:t>
            </a:r>
            <a:r>
              <a:rPr lang="ja-JP" altLang="en-US" dirty="0">
                <a:latin typeface="HG丸ｺﾞｼｯｸM-PRO" pitchFamily="50" charset="-128"/>
                <a:ea typeface="HG丸ｺﾞｼｯｸM-PRO" pitchFamily="50" charset="-128"/>
              </a:rPr>
              <a:t>年に再処理施設の貯蔵量を超過</a:t>
            </a:r>
          </a:p>
        </p:txBody>
      </p:sp>
      <p:sp>
        <p:nvSpPr>
          <p:cNvPr id="165897" name="AutoShape 9"/>
          <p:cNvSpPr>
            <a:spLocks noChangeArrowheads="1"/>
          </p:cNvSpPr>
          <p:nvPr/>
        </p:nvSpPr>
        <p:spPr bwMode="auto">
          <a:xfrm>
            <a:off x="5473129" y="2455317"/>
            <a:ext cx="2592388" cy="935037"/>
          </a:xfrm>
          <a:prstGeom prst="wedgeRoundRectCallout">
            <a:avLst>
              <a:gd name="adj1" fmla="val -32606"/>
              <a:gd name="adj2" fmla="val 86843"/>
              <a:gd name="adj3" fmla="val 16667"/>
            </a:avLst>
          </a:prstGeom>
          <a:solidFill>
            <a:srgbClr val="FFFF00"/>
          </a:solidFill>
          <a:ln w="9525" algn="ctr">
            <a:solidFill>
              <a:schemeClr val="tx1"/>
            </a:solidFill>
            <a:miter lim="800000"/>
            <a:headEnd/>
            <a:tailEnd/>
          </a:ln>
          <a:effectLst>
            <a:outerShdw dist="35921" dir="2700000" algn="ctr" rotWithShape="0">
              <a:schemeClr val="bg2"/>
            </a:outerShdw>
          </a:effectLst>
        </p:spPr>
        <p:txBody>
          <a:bodyPr/>
          <a:lstStyle/>
          <a:p>
            <a:r>
              <a:rPr lang="en-US" altLang="ja-JP" dirty="0">
                <a:latin typeface="HG丸ｺﾞｼｯｸM-PRO" pitchFamily="50" charset="-128"/>
                <a:ea typeface="HG丸ｺﾞｼｯｸM-PRO" pitchFamily="50" charset="-128"/>
              </a:rPr>
              <a:t>2010</a:t>
            </a:r>
            <a:r>
              <a:rPr lang="ja-JP" altLang="en-US" dirty="0">
                <a:latin typeface="HG丸ｺﾞｼｯｸM-PRO" pitchFamily="50" charset="-128"/>
                <a:ea typeface="HG丸ｺﾞｼｯｸM-PRO" pitchFamily="50" charset="-128"/>
              </a:rPr>
              <a:t>年に再処理施設の貯蔵量を超過する可能性もあり</a:t>
            </a:r>
          </a:p>
        </p:txBody>
      </p:sp>
      <p:sp>
        <p:nvSpPr>
          <p:cNvPr id="165903" name="Rectangle 15"/>
          <p:cNvSpPr>
            <a:spLocks noChangeArrowheads="1"/>
          </p:cNvSpPr>
          <p:nvPr/>
        </p:nvSpPr>
        <p:spPr bwMode="auto">
          <a:xfrm>
            <a:off x="457200" y="27463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2"/>
                  </a:outerShdw>
                </a:effectLst>
              </a14:hiddenEffects>
            </a:ext>
          </a:extLst>
        </p:spPr>
        <p:txBody>
          <a:bodyPr anchor="ctr"/>
          <a:lstStyle/>
          <a:p>
            <a:endParaRPr lang="ja-JP" altLang="en-US" sz="3600" dirty="0">
              <a:latin typeface="HG丸ｺﾞｼｯｸM-PRO" pitchFamily="50" charset="-128"/>
              <a:ea typeface="HG丸ｺﾞｼｯｸM-PRO" pitchFamily="50" charset="-128"/>
            </a:endParaRPr>
          </a:p>
        </p:txBody>
      </p:sp>
      <p:sp>
        <p:nvSpPr>
          <p:cNvPr id="165904" name="AutoShape 16"/>
          <p:cNvSpPr>
            <a:spLocks noChangeArrowheads="1"/>
          </p:cNvSpPr>
          <p:nvPr/>
        </p:nvSpPr>
        <p:spPr bwMode="auto">
          <a:xfrm>
            <a:off x="2339753" y="1247229"/>
            <a:ext cx="4320480" cy="383619"/>
          </a:xfrm>
          <a:prstGeom prst="roundRect">
            <a:avLst>
              <a:gd name="adj" fmla="val 6736"/>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0">
            <a:spAutoFit/>
          </a:bodyPr>
          <a:lstStyle/>
          <a:p>
            <a:r>
              <a:rPr lang="ja-JP" altLang="en-US" dirty="0" smtClean="0">
                <a:latin typeface="HG丸ｺﾞｼｯｸM-PRO" pitchFamily="50" charset="-128"/>
                <a:ea typeface="HG丸ｺﾞｼｯｸM-PRO" pitchFamily="50" charset="-128"/>
              </a:rPr>
              <a:t>・・・使用済核</a:t>
            </a:r>
            <a:r>
              <a:rPr lang="ja-JP" altLang="en-US" dirty="0">
                <a:latin typeface="HG丸ｺﾞｼｯｸM-PRO" pitchFamily="50" charset="-128"/>
                <a:ea typeface="HG丸ｺﾞｼｯｸM-PRO" pitchFamily="50" charset="-128"/>
              </a:rPr>
              <a:t>燃料は世界各国の</a:t>
            </a:r>
            <a:r>
              <a:rPr lang="ja-JP" altLang="en-US" dirty="0" smtClean="0">
                <a:latin typeface="HG丸ｺﾞｼｯｸM-PRO" pitchFamily="50" charset="-128"/>
                <a:ea typeface="HG丸ｺﾞｼｯｸM-PRO" pitchFamily="50" charset="-128"/>
              </a:rPr>
              <a:t>課題</a:t>
            </a:r>
            <a:endParaRPr lang="ja-JP" altLang="en-US" dirty="0">
              <a:latin typeface="HG丸ｺﾞｼｯｸM-PRO" pitchFamily="50" charset="-128"/>
              <a:ea typeface="HG丸ｺﾞｼｯｸM-PRO" pitchFamily="50" charset="-128"/>
            </a:endParaRPr>
          </a:p>
        </p:txBody>
      </p:sp>
      <p:sp>
        <p:nvSpPr>
          <p:cNvPr id="165905" name="AutoShape 17"/>
          <p:cNvSpPr>
            <a:spLocks noChangeArrowheads="1"/>
          </p:cNvSpPr>
          <p:nvPr/>
        </p:nvSpPr>
        <p:spPr bwMode="auto">
          <a:xfrm>
            <a:off x="501650" y="6165304"/>
            <a:ext cx="7634711" cy="383619"/>
          </a:xfrm>
          <a:prstGeom prst="roundRect">
            <a:avLst>
              <a:gd name="adj" fmla="val 6736"/>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0">
            <a:spAutoFit/>
          </a:bodyPr>
          <a:lstStyle/>
          <a:p>
            <a:r>
              <a:rPr lang="ja-JP" altLang="en-US">
                <a:latin typeface="HG丸ｺﾞｼｯｸM-PRO" pitchFamily="50" charset="-128"/>
                <a:ea typeface="HG丸ｺﾞｼｯｸM-PRO" pitchFamily="50" charset="-128"/>
              </a:rPr>
              <a:t>使用済核燃料の貯蔵プールが満杯になれば原子力発電所の運転にも支障。</a:t>
            </a:r>
          </a:p>
        </p:txBody>
      </p:sp>
      <p:sp>
        <p:nvSpPr>
          <p:cNvPr id="16" name="テキスト ボックス 15"/>
          <p:cNvSpPr txBox="1"/>
          <p:nvPr/>
        </p:nvSpPr>
        <p:spPr>
          <a:xfrm>
            <a:off x="0" y="0"/>
            <a:ext cx="5570756" cy="276999"/>
          </a:xfrm>
          <a:prstGeom prst="rect">
            <a:avLst/>
          </a:prstGeom>
          <a:noFill/>
          <a:effectLst/>
        </p:spPr>
        <p:txBody>
          <a:bodyPr wrap="none" rtlCol="0">
            <a:spAutoFit/>
          </a:bodyPr>
          <a:lstStyle/>
          <a:p>
            <a:r>
              <a:rPr lang="ja-JP" altLang="en-US" sz="1200" dirty="0">
                <a:latin typeface="HG丸ｺﾞｼｯｸM-PRO" pitchFamily="50" charset="-128"/>
                <a:ea typeface="HG丸ｺﾞｼｯｸM-PRO" pitchFamily="50" charset="-128"/>
              </a:rPr>
              <a:t>エンジン０１文化戦略会議「オープンカレッジｉｎ浜松</a:t>
            </a:r>
            <a:r>
              <a:rPr lang="ja-JP" altLang="en-US" sz="1200" dirty="0" smtClean="0">
                <a:latin typeface="HG丸ｺﾞｼｯｸM-PRO" pitchFamily="50" charset="-128"/>
                <a:ea typeface="HG丸ｺﾞｼｯｸM-PRO" pitchFamily="50" charset="-128"/>
              </a:rPr>
              <a:t>」２０１３年２月９日</a:t>
            </a:r>
            <a:endParaRPr kumimoji="1" lang="ja-JP" altLang="en-US" sz="1200" dirty="0">
              <a:latin typeface="HG丸ｺﾞｼｯｸM-PRO" pitchFamily="50" charset="-128"/>
              <a:ea typeface="HG丸ｺﾞｼｯｸM-PRO" pitchFamily="50" charset="-128"/>
            </a:endParaRPr>
          </a:p>
        </p:txBody>
      </p:sp>
      <p:sp>
        <p:nvSpPr>
          <p:cNvPr id="17" name="Text Box 11"/>
          <p:cNvSpPr txBox="1">
            <a:spLocks noChangeArrowheads="1"/>
          </p:cNvSpPr>
          <p:nvPr/>
        </p:nvSpPr>
        <p:spPr bwMode="auto">
          <a:xfrm>
            <a:off x="7239000" y="47625"/>
            <a:ext cx="17947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lang="en-US" altLang="ja-JP" sz="1400" dirty="0"/>
              <a:t>©Takashi Kamei, </a:t>
            </a:r>
            <a:r>
              <a:rPr lang="en-US" altLang="ja-JP" sz="1400" dirty="0" smtClean="0"/>
              <a:t>2013</a:t>
            </a:r>
            <a:endParaRPr lang="en-US" altLang="ja-JP" sz="1400" dirty="0"/>
          </a:p>
        </p:txBody>
      </p:sp>
    </p:spTree>
    <p:extLst>
      <p:ext uri="{BB962C8B-B14F-4D97-AF65-F5344CB8AC3E}">
        <p14:creationId xmlns:p14="http://schemas.microsoft.com/office/powerpoint/2010/main" val="310898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15" name="Picture 15"/>
          <p:cNvPicPr>
            <a:picLocks noChangeAspect="1" noChangeArrowheads="1"/>
          </p:cNvPicPr>
          <p:nvPr/>
        </p:nvPicPr>
        <p:blipFill>
          <a:blip r:embed="rId2">
            <a:extLst>
              <a:ext uri="{28A0092B-C50C-407E-A947-70E740481C1C}">
                <a14:useLocalDpi xmlns:a14="http://schemas.microsoft.com/office/drawing/2010/main" val="0"/>
              </a:ext>
            </a:extLst>
          </a:blip>
          <a:srcRect l="2960" t="3429" r="34178" b="5215"/>
          <a:stretch>
            <a:fillRect/>
          </a:stretch>
        </p:blipFill>
        <p:spPr bwMode="auto">
          <a:xfrm>
            <a:off x="179388" y="1412875"/>
            <a:ext cx="4294187"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6" name="Picture 16"/>
          <p:cNvPicPr>
            <a:picLocks noChangeAspect="1" noChangeArrowheads="1"/>
          </p:cNvPicPr>
          <p:nvPr/>
        </p:nvPicPr>
        <p:blipFill>
          <a:blip r:embed="rId3">
            <a:extLst>
              <a:ext uri="{28A0092B-C50C-407E-A947-70E740481C1C}">
                <a14:useLocalDpi xmlns:a14="http://schemas.microsoft.com/office/drawing/2010/main" val="0"/>
              </a:ext>
            </a:extLst>
          </a:blip>
          <a:srcRect l="2945" t="3542" r="34706" b="4401"/>
          <a:stretch>
            <a:fillRect/>
          </a:stretch>
        </p:blipFill>
        <p:spPr bwMode="auto">
          <a:xfrm>
            <a:off x="4716463" y="1417638"/>
            <a:ext cx="4192587"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2" name="Picture 2" descr="図1"/>
          <p:cNvPicPr>
            <a:picLocks noChangeAspect="1" noChangeArrowheads="1"/>
          </p:cNvPicPr>
          <p:nvPr/>
        </p:nvPicPr>
        <p:blipFill>
          <a:blip r:embed="rId4">
            <a:extLst>
              <a:ext uri="{28A0092B-C50C-407E-A947-70E740481C1C}">
                <a14:useLocalDpi xmlns:a14="http://schemas.microsoft.com/office/drawing/2010/main" val="0"/>
              </a:ext>
            </a:extLst>
          </a:blip>
          <a:srcRect t="4311"/>
          <a:stretch>
            <a:fillRect/>
          </a:stretch>
        </p:blipFill>
        <p:spPr bwMode="auto">
          <a:xfrm>
            <a:off x="7381875" y="0"/>
            <a:ext cx="1762125" cy="835025"/>
          </a:xfrm>
          <a:prstGeom prst="rect">
            <a:avLst/>
          </a:prstGeom>
          <a:noFill/>
          <a:extLst>
            <a:ext uri="{909E8E84-426E-40DD-AFC4-6F175D3DCCD1}">
              <a14:hiddenFill xmlns:a14="http://schemas.microsoft.com/office/drawing/2010/main">
                <a:solidFill>
                  <a:srgbClr val="FFFFFF"/>
                </a:solidFill>
              </a14:hiddenFill>
            </a:ext>
          </a:extLst>
        </p:spPr>
      </p:pic>
      <p:sp>
        <p:nvSpPr>
          <p:cNvPr id="179203" name="Rectangle 3"/>
          <p:cNvSpPr>
            <a:spLocks noChangeArrowheads="1"/>
          </p:cNvSpPr>
          <p:nvPr/>
        </p:nvSpPr>
        <p:spPr bwMode="auto">
          <a:xfrm>
            <a:off x="0" y="0"/>
            <a:ext cx="7451725" cy="835025"/>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9204" name="Rectangle 4"/>
          <p:cNvSpPr>
            <a:spLocks noChangeArrowheads="1"/>
          </p:cNvSpPr>
          <p:nvPr/>
        </p:nvSpPr>
        <p:spPr bwMode="auto">
          <a:xfrm>
            <a:off x="0" y="0"/>
            <a:ext cx="9144000" cy="10795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79205" name="Rectangle 5"/>
          <p:cNvSpPr>
            <a:spLocks noChangeArrowheads="1"/>
          </p:cNvSpPr>
          <p:nvPr/>
        </p:nvSpPr>
        <p:spPr bwMode="auto">
          <a:xfrm>
            <a:off x="0" y="115888"/>
            <a:ext cx="7451725" cy="719137"/>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9207" name="Rectangle 7"/>
          <p:cNvSpPr>
            <a:spLocks noChangeArrowheads="1"/>
          </p:cNvSpPr>
          <p:nvPr/>
        </p:nvSpPr>
        <p:spPr bwMode="auto">
          <a:xfrm>
            <a:off x="250825" y="250825"/>
            <a:ext cx="6305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ja-JP" altLang="en-US" sz="2800">
                <a:solidFill>
                  <a:schemeClr val="bg1"/>
                </a:solidFill>
              </a:rPr>
              <a:t>トリウム原子力の導入予測例－日本では</a:t>
            </a:r>
          </a:p>
        </p:txBody>
      </p:sp>
      <p:sp>
        <p:nvSpPr>
          <p:cNvPr id="179209" name="Oval 9"/>
          <p:cNvSpPr>
            <a:spLocks noChangeArrowheads="1"/>
          </p:cNvSpPr>
          <p:nvPr/>
        </p:nvSpPr>
        <p:spPr bwMode="auto">
          <a:xfrm>
            <a:off x="3419475" y="3429000"/>
            <a:ext cx="360363" cy="360363"/>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9210" name="Text Box 10"/>
          <p:cNvSpPr txBox="1">
            <a:spLocks noChangeArrowheads="1"/>
          </p:cNvSpPr>
          <p:nvPr/>
        </p:nvSpPr>
        <p:spPr bwMode="auto">
          <a:xfrm>
            <a:off x="2916238" y="4886325"/>
            <a:ext cx="26468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3200"/>
              <a:t>２１．２ＧＷ</a:t>
            </a:r>
          </a:p>
        </p:txBody>
      </p:sp>
      <p:sp>
        <p:nvSpPr>
          <p:cNvPr id="179211" name="Line 11"/>
          <p:cNvSpPr>
            <a:spLocks noChangeShapeType="1"/>
          </p:cNvSpPr>
          <p:nvPr/>
        </p:nvSpPr>
        <p:spPr bwMode="auto">
          <a:xfrm flipH="1" flipV="1">
            <a:off x="3562350" y="3644900"/>
            <a:ext cx="217488" cy="13668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79213" name="Text Box 13"/>
          <p:cNvSpPr txBox="1">
            <a:spLocks noChangeArrowheads="1"/>
          </p:cNvSpPr>
          <p:nvPr/>
        </p:nvSpPr>
        <p:spPr bwMode="auto">
          <a:xfrm>
            <a:off x="4167188" y="5653088"/>
            <a:ext cx="3005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t>トリウムだけでは足りません。</a:t>
            </a:r>
          </a:p>
        </p:txBody>
      </p:sp>
      <p:sp>
        <p:nvSpPr>
          <p:cNvPr id="179214" name="Rectangle 14"/>
          <p:cNvSpPr>
            <a:spLocks noChangeArrowheads="1"/>
          </p:cNvSpPr>
          <p:nvPr/>
        </p:nvSpPr>
        <p:spPr bwMode="auto">
          <a:xfrm>
            <a:off x="0" y="-7938"/>
            <a:ext cx="810101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900" dirty="0">
                <a:solidFill>
                  <a:schemeClr val="bg1"/>
                </a:solidFill>
              </a:rPr>
              <a:t>＜第</a:t>
            </a:r>
            <a:r>
              <a:rPr lang="en-US" altLang="ja-JP" sz="900" dirty="0">
                <a:solidFill>
                  <a:schemeClr val="bg1"/>
                </a:solidFill>
              </a:rPr>
              <a:t>46</a:t>
            </a:r>
            <a:r>
              <a:rPr lang="ja-JP" altLang="en-US" sz="900" dirty="0">
                <a:solidFill>
                  <a:schemeClr val="bg1"/>
                </a:solidFill>
              </a:rPr>
              <a:t>回レアメタル研究会＞「原子力レアメタル、他」（特別企画）　</a:t>
            </a:r>
            <a:r>
              <a:rPr lang="en-US" altLang="ja-JP" sz="900" dirty="0">
                <a:solidFill>
                  <a:schemeClr val="bg1"/>
                </a:solidFill>
              </a:rPr>
              <a:t>2011</a:t>
            </a:r>
            <a:r>
              <a:rPr lang="ja-JP" altLang="en-US" sz="900" dirty="0">
                <a:solidFill>
                  <a:schemeClr val="bg1"/>
                </a:solidFill>
              </a:rPr>
              <a:t>年</a:t>
            </a:r>
            <a:r>
              <a:rPr lang="en-US" altLang="ja-JP" sz="900" dirty="0">
                <a:solidFill>
                  <a:schemeClr val="bg1"/>
                </a:solidFill>
              </a:rPr>
              <a:t>7</a:t>
            </a:r>
            <a:r>
              <a:rPr lang="ja-JP" altLang="en-US" sz="900" dirty="0">
                <a:solidFill>
                  <a:schemeClr val="bg1"/>
                </a:solidFill>
              </a:rPr>
              <a:t>月</a:t>
            </a:r>
            <a:r>
              <a:rPr lang="en-US" altLang="ja-JP" sz="900" dirty="0">
                <a:solidFill>
                  <a:schemeClr val="bg1"/>
                </a:solidFill>
              </a:rPr>
              <a:t>26</a:t>
            </a:r>
            <a:r>
              <a:rPr lang="ja-JP" altLang="en-US" sz="900" dirty="0">
                <a:solidFill>
                  <a:schemeClr val="bg1"/>
                </a:solidFill>
              </a:rPr>
              <a:t>日</a:t>
            </a:r>
            <a:r>
              <a:rPr lang="en-US" altLang="ja-JP" sz="900" dirty="0">
                <a:solidFill>
                  <a:schemeClr val="bg1"/>
                </a:solidFill>
              </a:rPr>
              <a:t>(</a:t>
            </a:r>
            <a:r>
              <a:rPr lang="ja-JP" altLang="en-US" sz="900" dirty="0">
                <a:solidFill>
                  <a:schemeClr val="bg1"/>
                </a:solidFill>
              </a:rPr>
              <a:t>火</a:t>
            </a:r>
            <a:r>
              <a:rPr lang="en-US" altLang="ja-JP" sz="900" dirty="0">
                <a:solidFill>
                  <a:schemeClr val="bg1"/>
                </a:solidFill>
              </a:rPr>
              <a:t>)</a:t>
            </a:r>
            <a:r>
              <a:rPr lang="ja-JP" altLang="en-US" sz="900" dirty="0">
                <a:solidFill>
                  <a:schemeClr val="bg1"/>
                </a:solidFill>
              </a:rPr>
              <a:t>　東京大学生産技術研究所　</a:t>
            </a:r>
            <a:r>
              <a:rPr lang="en-US" altLang="ja-JP" sz="900" dirty="0">
                <a:solidFill>
                  <a:schemeClr val="bg1"/>
                </a:solidFill>
              </a:rPr>
              <a:t>An </a:t>
            </a:r>
            <a:r>
              <a:rPr lang="ja-JP" altLang="en-US" sz="900" dirty="0">
                <a:solidFill>
                  <a:schemeClr val="bg1"/>
                </a:solidFill>
              </a:rPr>
              <a:t>棟</a:t>
            </a:r>
            <a:r>
              <a:rPr lang="en-US" altLang="ja-JP" sz="900" dirty="0">
                <a:solidFill>
                  <a:schemeClr val="bg1"/>
                </a:solidFill>
              </a:rPr>
              <a:t>2F</a:t>
            </a:r>
            <a:r>
              <a:rPr lang="ja-JP" altLang="en-US" sz="900" dirty="0">
                <a:solidFill>
                  <a:schemeClr val="bg1"/>
                </a:solidFill>
              </a:rPr>
              <a:t>　コンベンションホール</a:t>
            </a:r>
          </a:p>
        </p:txBody>
      </p:sp>
      <p:sp>
        <p:nvSpPr>
          <p:cNvPr id="179217" name="Oval 17"/>
          <p:cNvSpPr>
            <a:spLocks noChangeArrowheads="1"/>
          </p:cNvSpPr>
          <p:nvPr/>
        </p:nvSpPr>
        <p:spPr bwMode="auto">
          <a:xfrm>
            <a:off x="7885113" y="3644900"/>
            <a:ext cx="360362" cy="360363"/>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9218" name="Text Box 18"/>
          <p:cNvSpPr txBox="1">
            <a:spLocks noChangeArrowheads="1"/>
          </p:cNvSpPr>
          <p:nvPr/>
        </p:nvSpPr>
        <p:spPr bwMode="auto">
          <a:xfrm>
            <a:off x="6300788" y="4868863"/>
            <a:ext cx="26468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3200"/>
              <a:t>１１．２ＧＷ</a:t>
            </a:r>
          </a:p>
        </p:txBody>
      </p:sp>
      <p:sp>
        <p:nvSpPr>
          <p:cNvPr id="179219" name="Line 19"/>
          <p:cNvSpPr>
            <a:spLocks noChangeShapeType="1"/>
          </p:cNvSpPr>
          <p:nvPr/>
        </p:nvSpPr>
        <p:spPr bwMode="auto">
          <a:xfrm flipV="1">
            <a:off x="7164388" y="4003675"/>
            <a:ext cx="720725" cy="9350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79220" name="Rectangle 20"/>
          <p:cNvSpPr>
            <a:spLocks noChangeArrowheads="1"/>
          </p:cNvSpPr>
          <p:nvPr/>
        </p:nvSpPr>
        <p:spPr bwMode="auto">
          <a:xfrm>
            <a:off x="611188" y="6118225"/>
            <a:ext cx="7561262"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t>Proceedings of the ASME 2011 Small Modular Reactors Symposium (SMR2011)</a:t>
            </a:r>
          </a:p>
          <a:p>
            <a:pPr>
              <a:spcBef>
                <a:spcPct val="50000"/>
              </a:spcBef>
            </a:pPr>
            <a:r>
              <a:rPr lang="en-US" altLang="ja-JP" sz="1400"/>
              <a:t>September 28-30, 2011, Washington, DC, USA</a:t>
            </a:r>
          </a:p>
        </p:txBody>
      </p:sp>
      <p:sp>
        <p:nvSpPr>
          <p:cNvPr id="179221" name="Text Box 21"/>
          <p:cNvSpPr txBox="1">
            <a:spLocks noChangeArrowheads="1"/>
          </p:cNvSpPr>
          <p:nvPr/>
        </p:nvSpPr>
        <p:spPr bwMode="auto">
          <a:xfrm>
            <a:off x="1011238" y="4502150"/>
            <a:ext cx="233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t>寿命を</a:t>
            </a:r>
            <a:r>
              <a:rPr lang="en-US" altLang="ja-JP"/>
              <a:t>40</a:t>
            </a:r>
            <a:r>
              <a:rPr lang="ja-JP" altLang="en-US"/>
              <a:t>年とした場合</a:t>
            </a:r>
          </a:p>
        </p:txBody>
      </p:sp>
      <p:sp>
        <p:nvSpPr>
          <p:cNvPr id="179222" name="Text Box 22"/>
          <p:cNvSpPr txBox="1">
            <a:spLocks noChangeArrowheads="1"/>
          </p:cNvSpPr>
          <p:nvPr/>
        </p:nvSpPr>
        <p:spPr bwMode="auto">
          <a:xfrm>
            <a:off x="5114925" y="4422775"/>
            <a:ext cx="2219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t>定検で全停止の場合</a:t>
            </a:r>
          </a:p>
        </p:txBody>
      </p:sp>
      <p:pic>
        <p:nvPicPr>
          <p:cNvPr id="179224" name="Picture 24"/>
          <p:cNvPicPr>
            <a:picLocks noChangeAspect="1" noChangeArrowheads="1"/>
          </p:cNvPicPr>
          <p:nvPr/>
        </p:nvPicPr>
        <p:blipFill>
          <a:blip r:embed="rId5">
            <a:extLst>
              <a:ext uri="{28A0092B-C50C-407E-A947-70E740481C1C}">
                <a14:useLocalDpi xmlns:a14="http://schemas.microsoft.com/office/drawing/2010/main" val="0"/>
              </a:ext>
            </a:extLst>
          </a:blip>
          <a:srcRect l="18068" t="67133" r="16988"/>
          <a:stretch>
            <a:fillRect/>
          </a:stretch>
        </p:blipFill>
        <p:spPr bwMode="auto">
          <a:xfrm>
            <a:off x="971550" y="1628775"/>
            <a:ext cx="201612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3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3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2133600"/>
            <a:ext cx="5400675" cy="184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5" name="Oval 9"/>
          <p:cNvSpPr>
            <a:spLocks noChangeArrowheads="1"/>
          </p:cNvSpPr>
          <p:nvPr/>
        </p:nvSpPr>
        <p:spPr bwMode="auto">
          <a:xfrm rot="20066493">
            <a:off x="2694648" y="3866356"/>
            <a:ext cx="802165" cy="153103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0426" name="Text Box 10"/>
          <p:cNvSpPr txBox="1">
            <a:spLocks noChangeArrowheads="1"/>
          </p:cNvSpPr>
          <p:nvPr/>
        </p:nvSpPr>
        <p:spPr bwMode="auto">
          <a:xfrm>
            <a:off x="5962649" y="5030772"/>
            <a:ext cx="2987141" cy="83099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2400" dirty="0" smtClean="0"/>
              <a:t>トリウムを使えば使用済み燃料を消せる。</a:t>
            </a:r>
            <a:endParaRPr lang="ja-JP" altLang="en-US" sz="2400" dirty="0"/>
          </a:p>
        </p:txBody>
      </p:sp>
      <p:sp>
        <p:nvSpPr>
          <p:cNvPr id="60430" name="Text Box 14"/>
          <p:cNvSpPr txBox="1">
            <a:spLocks noChangeArrowheads="1"/>
          </p:cNvSpPr>
          <p:nvPr/>
        </p:nvSpPr>
        <p:spPr bwMode="auto">
          <a:xfrm>
            <a:off x="1042988" y="6021388"/>
            <a:ext cx="73180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dirty="0" smtClean="0"/>
              <a:t>トリウム溶融塩炉の利用は廃炉ビジネスの「キーワード」</a:t>
            </a:r>
            <a:endParaRPr lang="en-US" altLang="ja-JP" dirty="0" smtClean="0"/>
          </a:p>
          <a:p>
            <a:r>
              <a:rPr lang="ja-JP" altLang="en-US" dirty="0" smtClean="0"/>
              <a:t>だから世界中が“廃炉ビジネス”を打ち出したトリウム溶融塩炉の開発</a:t>
            </a:r>
            <a:endParaRPr lang="ja-JP" altLang="en-US" dirty="0"/>
          </a:p>
        </p:txBody>
      </p:sp>
      <p:pic>
        <p:nvPicPr>
          <p:cNvPr id="60433" name="Picture 1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588" r="2534"/>
          <a:stretch>
            <a:fillRect/>
          </a:stretch>
        </p:blipFill>
        <p:spPr bwMode="auto">
          <a:xfrm>
            <a:off x="323850" y="1484313"/>
            <a:ext cx="5616575" cy="442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34" name="Picture 1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77"/>
          <a:stretch>
            <a:fillRect/>
          </a:stretch>
        </p:blipFill>
        <p:spPr bwMode="auto">
          <a:xfrm>
            <a:off x="5797550" y="2924175"/>
            <a:ext cx="32385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13" descr="図1"/>
          <p:cNvPicPr>
            <a:picLocks noChangeAspect="1" noChangeArrowheads="1"/>
          </p:cNvPicPr>
          <p:nvPr/>
        </p:nvPicPr>
        <p:blipFill rotWithShape="1">
          <a:blip r:embed="rId5">
            <a:extLst>
              <a:ext uri="{28A0092B-C50C-407E-A947-70E740481C1C}">
                <a14:useLocalDpi xmlns:a14="http://schemas.microsoft.com/office/drawing/2010/main" val="0"/>
              </a:ext>
            </a:extLst>
          </a:blip>
          <a:srcRect l="68" r="68" b="77249"/>
          <a:stretch/>
        </p:blipFill>
        <p:spPr bwMode="auto">
          <a:xfrm>
            <a:off x="0" y="-27384"/>
            <a:ext cx="9144000" cy="1287224"/>
          </a:xfrm>
          <a:prstGeom prst="rect">
            <a:avLst/>
          </a:prstGeom>
          <a:noFill/>
          <a:extLst>
            <a:ext uri="{909E8E84-426E-40DD-AFC4-6F175D3DCCD1}">
              <a14:hiddenFill xmlns:a14="http://schemas.microsoft.com/office/drawing/2010/main">
                <a:solidFill>
                  <a:srgbClr val="FFFFFF"/>
                </a:solidFill>
              </a14:hiddenFill>
            </a:ext>
          </a:extLst>
        </p:spPr>
      </p:pic>
      <p:sp>
        <p:nvSpPr>
          <p:cNvPr id="13" name="タイトル 1"/>
          <p:cNvSpPr txBox="1">
            <a:spLocks/>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ＭＳ Ｐゴシック" charset="-128"/>
              </a:defRPr>
            </a:lvl2pPr>
            <a:lvl3pPr algn="ctr" rtl="0" fontAlgn="base">
              <a:spcBef>
                <a:spcPct val="0"/>
              </a:spcBef>
              <a:spcAft>
                <a:spcPct val="0"/>
              </a:spcAft>
              <a:defRPr kumimoji="1" sz="4400">
                <a:solidFill>
                  <a:schemeClr val="tx2"/>
                </a:solidFill>
                <a:latin typeface="Arial" charset="0"/>
                <a:ea typeface="ＭＳ Ｐゴシック" charset="-128"/>
              </a:defRPr>
            </a:lvl3pPr>
            <a:lvl4pPr algn="ctr" rtl="0" fontAlgn="base">
              <a:spcBef>
                <a:spcPct val="0"/>
              </a:spcBef>
              <a:spcAft>
                <a:spcPct val="0"/>
              </a:spcAft>
              <a:defRPr kumimoji="1" sz="4400">
                <a:solidFill>
                  <a:schemeClr val="tx2"/>
                </a:solidFill>
                <a:latin typeface="Arial" charset="0"/>
                <a:ea typeface="ＭＳ Ｐゴシック" charset="-128"/>
              </a:defRPr>
            </a:lvl4pPr>
            <a:lvl5pPr algn="ctr" rtl="0" fontAlgn="base">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r>
              <a:rPr lang="ja-JP" altLang="en-US" dirty="0" smtClean="0">
                <a:solidFill>
                  <a:schemeClr val="bg1"/>
                </a:solidFill>
              </a:rPr>
              <a:t>トリウムで消せるプルトニウム</a:t>
            </a:r>
            <a:endParaRPr lang="ja-JP" altLang="en-US" dirty="0">
              <a:solidFill>
                <a:schemeClr val="bg1"/>
              </a:solidFill>
            </a:endParaRPr>
          </a:p>
        </p:txBody>
      </p:sp>
      <p:sp>
        <p:nvSpPr>
          <p:cNvPr id="14" name="Text Box 11"/>
          <p:cNvSpPr txBox="1">
            <a:spLocks noChangeArrowheads="1"/>
          </p:cNvSpPr>
          <p:nvPr/>
        </p:nvSpPr>
        <p:spPr bwMode="auto">
          <a:xfrm>
            <a:off x="7239000" y="47625"/>
            <a:ext cx="17947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ja-JP" sz="1400" dirty="0">
                <a:solidFill>
                  <a:schemeClr val="bg1"/>
                </a:solidFill>
              </a:rPr>
              <a:t>©Takashi Kamei, </a:t>
            </a:r>
            <a:r>
              <a:rPr lang="en-US" altLang="ja-JP" sz="1400" dirty="0" smtClean="0">
                <a:solidFill>
                  <a:schemeClr val="bg1"/>
                </a:solidFill>
              </a:rPr>
              <a:t>2012</a:t>
            </a:r>
            <a:endParaRPr lang="en-US" altLang="ja-JP" sz="1400" dirty="0">
              <a:solidFill>
                <a:schemeClr val="bg1"/>
              </a:solidFill>
            </a:endParaRPr>
          </a:p>
        </p:txBody>
      </p:sp>
      <p:sp>
        <p:nvSpPr>
          <p:cNvPr id="16" name="テキスト ボックス 15"/>
          <p:cNvSpPr txBox="1"/>
          <p:nvPr/>
        </p:nvSpPr>
        <p:spPr>
          <a:xfrm>
            <a:off x="0" y="0"/>
            <a:ext cx="3581430"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ja-JP" sz="1200" dirty="0" smtClean="0">
                <a:solidFill>
                  <a:schemeClr val="bg1"/>
                </a:solidFill>
              </a:rPr>
              <a:t>2012</a:t>
            </a:r>
            <a:r>
              <a:rPr lang="ja-JP" altLang="en-US" sz="1200" dirty="0" smtClean="0">
                <a:solidFill>
                  <a:schemeClr val="bg1"/>
                </a:solidFill>
              </a:rPr>
              <a:t>年</a:t>
            </a:r>
            <a:r>
              <a:rPr lang="en-US" altLang="ja-JP" sz="1200" dirty="0">
                <a:solidFill>
                  <a:schemeClr val="bg1"/>
                </a:solidFill>
              </a:rPr>
              <a:t>9</a:t>
            </a:r>
            <a:r>
              <a:rPr lang="ja-JP" altLang="en-US" sz="1200" dirty="0" smtClean="0">
                <a:solidFill>
                  <a:schemeClr val="bg1"/>
                </a:solidFill>
              </a:rPr>
              <a:t>月</a:t>
            </a:r>
            <a:r>
              <a:rPr lang="en-US" altLang="ja-JP" sz="1200" dirty="0" smtClean="0">
                <a:solidFill>
                  <a:schemeClr val="bg1"/>
                </a:solidFill>
              </a:rPr>
              <a:t>14</a:t>
            </a:r>
            <a:r>
              <a:rPr lang="ja-JP" altLang="en-US" sz="1200" dirty="0" smtClean="0">
                <a:solidFill>
                  <a:schemeClr val="bg1"/>
                </a:solidFill>
              </a:rPr>
              <a:t>日（金）　ドイツ証券株式会社　セミナー</a:t>
            </a:r>
            <a:endParaRPr lang="en-US" altLang="ja-JP" sz="1200" dirty="0" smtClean="0">
              <a:solidFill>
                <a:schemeClr val="bg1"/>
              </a:solidFill>
            </a:endParaRPr>
          </a:p>
        </p:txBody>
      </p:sp>
      <p:sp>
        <p:nvSpPr>
          <p:cNvPr id="60427" name="Line 11"/>
          <p:cNvSpPr>
            <a:spLocks noChangeShapeType="1"/>
          </p:cNvSpPr>
          <p:nvPr/>
        </p:nvSpPr>
        <p:spPr bwMode="auto">
          <a:xfrm flipH="1" flipV="1">
            <a:off x="3155893" y="4629149"/>
            <a:ext cx="2806755" cy="71968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Tree>
    <p:extLst>
      <p:ext uri="{BB962C8B-B14F-4D97-AF65-F5344CB8AC3E}">
        <p14:creationId xmlns:p14="http://schemas.microsoft.com/office/powerpoint/2010/main" val="382009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0432"/>
                                        </p:tgtEl>
                                        <p:attrNameLst>
                                          <p:attrName>style.visibility</p:attrName>
                                        </p:attrNameLst>
                                      </p:cBhvr>
                                      <p:to>
                                        <p:strVal val="visible"/>
                                      </p:to>
                                    </p:set>
                                    <p:animEffect transition="in" filter="fade">
                                      <p:cBhvr>
                                        <p:cTn id="7" dur="2000"/>
                                        <p:tgtEl>
                                          <p:spTgt spid="60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1" name="Picture 11" descr="図1"/>
          <p:cNvPicPr>
            <a:picLocks noChangeAspect="1" noChangeArrowheads="1"/>
          </p:cNvPicPr>
          <p:nvPr/>
        </p:nvPicPr>
        <p:blipFill>
          <a:blip r:embed="rId3">
            <a:extLst>
              <a:ext uri="{28A0092B-C50C-407E-A947-70E740481C1C}">
                <a14:useLocalDpi xmlns:a14="http://schemas.microsoft.com/office/drawing/2010/main" val="0"/>
              </a:ext>
            </a:extLst>
          </a:blip>
          <a:srcRect t="4311"/>
          <a:stretch>
            <a:fillRect/>
          </a:stretch>
        </p:blipFill>
        <p:spPr bwMode="auto">
          <a:xfrm>
            <a:off x="7381875" y="0"/>
            <a:ext cx="1762125" cy="835025"/>
          </a:xfrm>
          <a:prstGeom prst="rect">
            <a:avLst/>
          </a:prstGeom>
          <a:noFill/>
          <a:extLst>
            <a:ext uri="{909E8E84-426E-40DD-AFC4-6F175D3DCCD1}">
              <a14:hiddenFill xmlns:a14="http://schemas.microsoft.com/office/drawing/2010/main">
                <a:solidFill>
                  <a:srgbClr val="FFFFFF"/>
                </a:solidFill>
              </a14:hiddenFill>
            </a:ext>
          </a:extLst>
        </p:spPr>
      </p:pic>
      <p:sp>
        <p:nvSpPr>
          <p:cNvPr id="30732" name="Rectangle 12"/>
          <p:cNvSpPr>
            <a:spLocks noChangeArrowheads="1"/>
          </p:cNvSpPr>
          <p:nvPr/>
        </p:nvSpPr>
        <p:spPr bwMode="auto">
          <a:xfrm>
            <a:off x="0" y="0"/>
            <a:ext cx="7451725" cy="835025"/>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733" name="Rectangle 13"/>
          <p:cNvSpPr>
            <a:spLocks noChangeArrowheads="1"/>
          </p:cNvSpPr>
          <p:nvPr/>
        </p:nvSpPr>
        <p:spPr bwMode="auto">
          <a:xfrm>
            <a:off x="0" y="0"/>
            <a:ext cx="9144000" cy="10795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734" name="Rectangle 14"/>
          <p:cNvSpPr>
            <a:spLocks noChangeArrowheads="1"/>
          </p:cNvSpPr>
          <p:nvPr/>
        </p:nvSpPr>
        <p:spPr bwMode="auto">
          <a:xfrm>
            <a:off x="0" y="115888"/>
            <a:ext cx="7451725" cy="719137"/>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723" name="Rectangle 3"/>
          <p:cNvSpPr>
            <a:spLocks noChangeArrowheads="1"/>
          </p:cNvSpPr>
          <p:nvPr/>
        </p:nvSpPr>
        <p:spPr bwMode="auto">
          <a:xfrm>
            <a:off x="323850" y="836613"/>
            <a:ext cx="8496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ja-JP"/>
              <a:t>■2010</a:t>
            </a:r>
            <a:r>
              <a:rPr lang="ja-JP" altLang="en-US"/>
              <a:t>年</a:t>
            </a:r>
            <a:r>
              <a:rPr lang="en-US" altLang="ja-JP"/>
              <a:t>9</a:t>
            </a:r>
            <a:r>
              <a:rPr lang="ja-JP" altLang="en-US"/>
              <a:t>月</a:t>
            </a:r>
            <a:r>
              <a:rPr lang="en-US" altLang="ja-JP"/>
              <a:t>2</a:t>
            </a:r>
            <a:r>
              <a:rPr lang="ja-JP" altLang="en-US"/>
              <a:t>日に英語版が</a:t>
            </a:r>
            <a:r>
              <a:rPr lang="en-US" altLang="ja-JP"/>
              <a:t>International Herald Tribune</a:t>
            </a:r>
            <a:r>
              <a:rPr lang="ja-JP" altLang="en-US"/>
              <a:t>に掲載</a:t>
            </a:r>
          </a:p>
        </p:txBody>
      </p:sp>
      <p:sp>
        <p:nvSpPr>
          <p:cNvPr id="30727" name="Rectangle 7"/>
          <p:cNvSpPr>
            <a:spLocks noChangeArrowheads="1"/>
          </p:cNvSpPr>
          <p:nvPr/>
        </p:nvSpPr>
        <p:spPr bwMode="auto">
          <a:xfrm>
            <a:off x="395288" y="338138"/>
            <a:ext cx="822960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lgn="ctr">
              <a:defRPr kumimoji="1" sz="4400">
                <a:solidFill>
                  <a:schemeClr val="tx2"/>
                </a:solidFill>
                <a:latin typeface="Arial" panose="020B0604020202020204" pitchFamily="34" charset="0"/>
                <a:ea typeface="ＭＳ Ｐゴシック" panose="020B0600070205080204" pitchFamily="50" charset="-128"/>
              </a:defRPr>
            </a:lvl1pPr>
            <a:lvl2pPr algn="ctr">
              <a:defRPr kumimoji="1" sz="4400">
                <a:solidFill>
                  <a:schemeClr val="tx2"/>
                </a:solidFill>
                <a:latin typeface="Arial" panose="020B0604020202020204" pitchFamily="34" charset="0"/>
                <a:ea typeface="ＭＳ Ｐゴシック" panose="020B0600070205080204" pitchFamily="50" charset="-128"/>
              </a:defRPr>
            </a:lvl2pPr>
            <a:lvl3pPr algn="ctr">
              <a:defRPr kumimoji="1" sz="4400">
                <a:solidFill>
                  <a:schemeClr val="tx2"/>
                </a:solidFill>
                <a:latin typeface="Arial" panose="020B0604020202020204" pitchFamily="34" charset="0"/>
                <a:ea typeface="ＭＳ Ｐゴシック" panose="020B0600070205080204" pitchFamily="50" charset="-128"/>
              </a:defRPr>
            </a:lvl3pPr>
            <a:lvl4pPr algn="ctr">
              <a:defRPr kumimoji="1" sz="4400">
                <a:solidFill>
                  <a:schemeClr val="tx2"/>
                </a:solidFill>
                <a:latin typeface="Arial" panose="020B0604020202020204" pitchFamily="34" charset="0"/>
                <a:ea typeface="ＭＳ Ｐゴシック" panose="020B0600070205080204" pitchFamily="50" charset="-128"/>
              </a:defRPr>
            </a:lvl4pPr>
            <a:lvl5pPr algn="ctr">
              <a:defRPr kumimoji="1" sz="4400">
                <a:solidFill>
                  <a:schemeClr val="tx2"/>
                </a:solidFill>
                <a:latin typeface="Arial" panose="020B0604020202020204" pitchFamily="34" charset="0"/>
                <a:ea typeface="ＭＳ Ｐゴシック" panose="020B0600070205080204" pitchFamily="50" charset="-128"/>
              </a:defRPr>
            </a:lvl5pPr>
            <a:lvl6pPr marL="4572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6pPr>
            <a:lvl7pPr marL="9144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7pPr>
            <a:lvl8pPr marL="13716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8pPr>
            <a:lvl9pPr marL="18288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9pPr>
          </a:lstStyle>
          <a:p>
            <a:pPr algn="l"/>
            <a:r>
              <a:rPr lang="ja-JP" altLang="en-GB" sz="2800">
                <a:solidFill>
                  <a:schemeClr val="bg1"/>
                </a:solidFill>
              </a:rPr>
              <a:t>トリウムに関する寄稿：</a:t>
            </a:r>
            <a:r>
              <a:rPr lang="en-GB" altLang="ja-JP" sz="2800">
                <a:solidFill>
                  <a:schemeClr val="bg1"/>
                </a:solidFill>
              </a:rPr>
              <a:t>2010</a:t>
            </a:r>
            <a:r>
              <a:rPr lang="ja-JP" altLang="en-GB" sz="2800">
                <a:solidFill>
                  <a:schemeClr val="bg1"/>
                </a:solidFill>
              </a:rPr>
              <a:t>年</a:t>
            </a:r>
            <a:r>
              <a:rPr lang="en-GB" altLang="ja-JP" sz="2800">
                <a:solidFill>
                  <a:schemeClr val="bg1"/>
                </a:solidFill>
              </a:rPr>
              <a:t>7</a:t>
            </a:r>
            <a:r>
              <a:rPr lang="ja-JP" altLang="en-GB" sz="2800">
                <a:solidFill>
                  <a:schemeClr val="bg1"/>
                </a:solidFill>
              </a:rPr>
              <a:t>月</a:t>
            </a:r>
            <a:r>
              <a:rPr lang="en-GB" altLang="ja-JP" sz="2800">
                <a:solidFill>
                  <a:schemeClr val="bg1"/>
                </a:solidFill>
              </a:rPr>
              <a:t>27</a:t>
            </a:r>
            <a:r>
              <a:rPr lang="ja-JP" altLang="en-GB" sz="2800">
                <a:solidFill>
                  <a:schemeClr val="bg1"/>
                </a:solidFill>
              </a:rPr>
              <a:t>日朝日新聞</a:t>
            </a:r>
            <a:endParaRPr lang="ja-JP" altLang="en-US" sz="2800">
              <a:solidFill>
                <a:schemeClr val="bg1"/>
              </a:solidFill>
            </a:endParaRPr>
          </a:p>
        </p:txBody>
      </p:sp>
      <p:pic>
        <p:nvPicPr>
          <p:cNvPr id="3073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00" y="1196975"/>
            <a:ext cx="649605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9" name="Text Box 9"/>
          <p:cNvSpPr txBox="1">
            <a:spLocks noChangeArrowheads="1"/>
          </p:cNvSpPr>
          <p:nvPr/>
        </p:nvSpPr>
        <p:spPr bwMode="auto">
          <a:xfrm>
            <a:off x="2124075" y="6018213"/>
            <a:ext cx="6911975" cy="523220"/>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ja-JP" altLang="en-US" b="1"/>
              <a:t>この寄稿の鍵はトリウム？　いいえ。</a:t>
            </a:r>
            <a:r>
              <a:rPr lang="ja-JP" altLang="en-US" sz="2800" b="1"/>
              <a:t>“レアアース”</a:t>
            </a:r>
          </a:p>
        </p:txBody>
      </p:sp>
      <p:sp>
        <p:nvSpPr>
          <p:cNvPr id="30736" name="Line 16"/>
          <p:cNvSpPr>
            <a:spLocks noChangeShapeType="1"/>
          </p:cNvSpPr>
          <p:nvPr/>
        </p:nvSpPr>
        <p:spPr bwMode="auto">
          <a:xfrm>
            <a:off x="3779838" y="2349500"/>
            <a:ext cx="0" cy="9350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0740" name="Rectangle 20"/>
          <p:cNvSpPr>
            <a:spLocks noChangeArrowheads="1"/>
          </p:cNvSpPr>
          <p:nvPr/>
        </p:nvSpPr>
        <p:spPr bwMode="auto">
          <a:xfrm>
            <a:off x="0" y="-7938"/>
            <a:ext cx="810101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900" dirty="0">
                <a:solidFill>
                  <a:schemeClr val="bg1"/>
                </a:solidFill>
              </a:rPr>
              <a:t>＜第</a:t>
            </a:r>
            <a:r>
              <a:rPr lang="en-US" altLang="ja-JP" sz="900" dirty="0">
                <a:solidFill>
                  <a:schemeClr val="bg1"/>
                </a:solidFill>
              </a:rPr>
              <a:t>46</a:t>
            </a:r>
            <a:r>
              <a:rPr lang="ja-JP" altLang="en-US" sz="900" dirty="0">
                <a:solidFill>
                  <a:schemeClr val="bg1"/>
                </a:solidFill>
              </a:rPr>
              <a:t>回レアメタル研究会＞「原子力レアメタル、他」（特別企画）　</a:t>
            </a:r>
            <a:r>
              <a:rPr lang="en-US" altLang="ja-JP" sz="900" dirty="0">
                <a:solidFill>
                  <a:schemeClr val="bg1"/>
                </a:solidFill>
              </a:rPr>
              <a:t>2011</a:t>
            </a:r>
            <a:r>
              <a:rPr lang="ja-JP" altLang="en-US" sz="900" dirty="0">
                <a:solidFill>
                  <a:schemeClr val="bg1"/>
                </a:solidFill>
              </a:rPr>
              <a:t>年</a:t>
            </a:r>
            <a:r>
              <a:rPr lang="en-US" altLang="ja-JP" sz="900" dirty="0">
                <a:solidFill>
                  <a:schemeClr val="bg1"/>
                </a:solidFill>
              </a:rPr>
              <a:t>7</a:t>
            </a:r>
            <a:r>
              <a:rPr lang="ja-JP" altLang="en-US" sz="900" dirty="0">
                <a:solidFill>
                  <a:schemeClr val="bg1"/>
                </a:solidFill>
              </a:rPr>
              <a:t>月</a:t>
            </a:r>
            <a:r>
              <a:rPr lang="en-US" altLang="ja-JP" sz="900" dirty="0">
                <a:solidFill>
                  <a:schemeClr val="bg1"/>
                </a:solidFill>
              </a:rPr>
              <a:t>26</a:t>
            </a:r>
            <a:r>
              <a:rPr lang="ja-JP" altLang="en-US" sz="900" dirty="0">
                <a:solidFill>
                  <a:schemeClr val="bg1"/>
                </a:solidFill>
              </a:rPr>
              <a:t>日</a:t>
            </a:r>
            <a:r>
              <a:rPr lang="en-US" altLang="ja-JP" sz="900" dirty="0">
                <a:solidFill>
                  <a:schemeClr val="bg1"/>
                </a:solidFill>
              </a:rPr>
              <a:t>(</a:t>
            </a:r>
            <a:r>
              <a:rPr lang="ja-JP" altLang="en-US" sz="900" dirty="0">
                <a:solidFill>
                  <a:schemeClr val="bg1"/>
                </a:solidFill>
              </a:rPr>
              <a:t>火</a:t>
            </a:r>
            <a:r>
              <a:rPr lang="en-US" altLang="ja-JP" sz="900" dirty="0">
                <a:solidFill>
                  <a:schemeClr val="bg1"/>
                </a:solidFill>
              </a:rPr>
              <a:t>)</a:t>
            </a:r>
            <a:r>
              <a:rPr lang="ja-JP" altLang="en-US" sz="900" dirty="0">
                <a:solidFill>
                  <a:schemeClr val="bg1"/>
                </a:solidFill>
              </a:rPr>
              <a:t>　東京大学生産技術研究所　</a:t>
            </a:r>
            <a:r>
              <a:rPr lang="en-US" altLang="ja-JP" sz="900" dirty="0">
                <a:solidFill>
                  <a:schemeClr val="bg1"/>
                </a:solidFill>
              </a:rPr>
              <a:t>An </a:t>
            </a:r>
            <a:r>
              <a:rPr lang="ja-JP" altLang="en-US" sz="900" dirty="0">
                <a:solidFill>
                  <a:schemeClr val="bg1"/>
                </a:solidFill>
              </a:rPr>
              <a:t>棟</a:t>
            </a:r>
            <a:r>
              <a:rPr lang="en-US" altLang="ja-JP" sz="900" dirty="0">
                <a:solidFill>
                  <a:schemeClr val="bg1"/>
                </a:solidFill>
              </a:rPr>
              <a:t>2F</a:t>
            </a:r>
            <a:r>
              <a:rPr lang="ja-JP" altLang="en-US" sz="900" dirty="0">
                <a:solidFill>
                  <a:schemeClr val="bg1"/>
                </a:solidFill>
              </a:rPr>
              <a:t>　コンベンションホール</a:t>
            </a:r>
          </a:p>
        </p:txBody>
      </p:sp>
    </p:spTree>
    <p:extLst>
      <p:ext uri="{BB962C8B-B14F-4D97-AF65-F5344CB8AC3E}">
        <p14:creationId xmlns:p14="http://schemas.microsoft.com/office/powerpoint/2010/main" val="185786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0736"/>
                                        </p:tgtEl>
                                        <p:attrNameLst>
                                          <p:attrName>style.visibility</p:attrName>
                                        </p:attrNameLst>
                                      </p:cBhvr>
                                      <p:to>
                                        <p:strVal val="visible"/>
                                      </p:to>
                                    </p:set>
                                    <p:animEffect transition="in" filter="wipe(up)">
                                      <p:cBhvr>
                                        <p:cTn id="7" dur="500"/>
                                        <p:tgtEl>
                                          <p:spTgt spid="3073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729"/>
                                        </p:tgtEl>
                                        <p:attrNameLst>
                                          <p:attrName>style.visibility</p:attrName>
                                        </p:attrNameLst>
                                      </p:cBhvr>
                                      <p:to>
                                        <p:strVal val="visible"/>
                                      </p:to>
                                    </p:set>
                                    <p:animEffect transition="in" filter="fade">
                                      <p:cBhvr>
                                        <p:cTn id="11" dur="2000"/>
                                        <p:tgtEl>
                                          <p:spTgt spid="30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p:bldP spid="307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93" name="Picture 57" descr="図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2775" y="1701800"/>
            <a:ext cx="911225" cy="1511300"/>
          </a:xfrm>
          <a:prstGeom prst="rect">
            <a:avLst/>
          </a:prstGeom>
          <a:noFill/>
          <a:extLst>
            <a:ext uri="{909E8E84-426E-40DD-AFC4-6F175D3DCCD1}">
              <a14:hiddenFill xmlns:a14="http://schemas.microsoft.com/office/drawing/2010/main">
                <a:solidFill>
                  <a:srgbClr val="FFFFFF"/>
                </a:solidFill>
              </a14:hiddenFill>
            </a:ext>
          </a:extLst>
        </p:spPr>
      </p:pic>
      <p:pic>
        <p:nvPicPr>
          <p:cNvPr id="39994" name="Picture 58" descr="図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5278" b="864"/>
          <a:stretch>
            <a:fillRect/>
          </a:stretch>
        </p:blipFill>
        <p:spPr bwMode="auto">
          <a:xfrm>
            <a:off x="7704138" y="836613"/>
            <a:ext cx="1439862"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9938" name="Picture 2" descr="図1"/>
          <p:cNvPicPr>
            <a:picLocks noChangeAspect="1" noChangeArrowheads="1"/>
          </p:cNvPicPr>
          <p:nvPr/>
        </p:nvPicPr>
        <p:blipFill>
          <a:blip r:embed="rId4">
            <a:extLst>
              <a:ext uri="{28A0092B-C50C-407E-A947-70E740481C1C}">
                <a14:useLocalDpi xmlns:a14="http://schemas.microsoft.com/office/drawing/2010/main" val="0"/>
              </a:ext>
            </a:extLst>
          </a:blip>
          <a:srcRect t="4311"/>
          <a:stretch>
            <a:fillRect/>
          </a:stretch>
        </p:blipFill>
        <p:spPr bwMode="auto">
          <a:xfrm>
            <a:off x="7381875" y="0"/>
            <a:ext cx="1762125" cy="835025"/>
          </a:xfrm>
          <a:prstGeom prst="rect">
            <a:avLst/>
          </a:prstGeom>
          <a:noFill/>
          <a:extLst>
            <a:ext uri="{909E8E84-426E-40DD-AFC4-6F175D3DCCD1}">
              <a14:hiddenFill xmlns:a14="http://schemas.microsoft.com/office/drawing/2010/main">
                <a:solidFill>
                  <a:srgbClr val="FFFFFF"/>
                </a:solidFill>
              </a14:hiddenFill>
            </a:ext>
          </a:extLst>
        </p:spPr>
      </p:pic>
      <p:sp>
        <p:nvSpPr>
          <p:cNvPr id="39939" name="Rectangle 3"/>
          <p:cNvSpPr>
            <a:spLocks noChangeArrowheads="1"/>
          </p:cNvSpPr>
          <p:nvPr/>
        </p:nvSpPr>
        <p:spPr bwMode="auto">
          <a:xfrm>
            <a:off x="0" y="0"/>
            <a:ext cx="7451725" cy="835025"/>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9940" name="Rectangle 4"/>
          <p:cNvSpPr>
            <a:spLocks noChangeArrowheads="1"/>
          </p:cNvSpPr>
          <p:nvPr/>
        </p:nvSpPr>
        <p:spPr bwMode="auto">
          <a:xfrm>
            <a:off x="0" y="0"/>
            <a:ext cx="9144000" cy="10795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9941" name="Rectangle 5"/>
          <p:cNvSpPr>
            <a:spLocks noChangeArrowheads="1"/>
          </p:cNvSpPr>
          <p:nvPr/>
        </p:nvSpPr>
        <p:spPr bwMode="auto">
          <a:xfrm>
            <a:off x="0" y="115888"/>
            <a:ext cx="7451725" cy="719137"/>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9942" name="Rectangle 6"/>
          <p:cNvSpPr>
            <a:spLocks noChangeArrowheads="1"/>
          </p:cNvSpPr>
          <p:nvPr/>
        </p:nvSpPr>
        <p:spPr bwMode="auto">
          <a:xfrm>
            <a:off x="2303331" y="187217"/>
            <a:ext cx="41408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ja-JP" altLang="en-US" sz="3600" dirty="0">
                <a:solidFill>
                  <a:schemeClr val="bg1"/>
                </a:solidFill>
              </a:rPr>
              <a:t>日本</a:t>
            </a:r>
            <a:r>
              <a:rPr lang="ja-JP" altLang="en-US" sz="3600" dirty="0">
                <a:solidFill>
                  <a:srgbClr val="FF0000"/>
                </a:solidFill>
              </a:rPr>
              <a:t>リ</a:t>
            </a:r>
            <a:r>
              <a:rPr lang="ja-JP" altLang="en-US" sz="3600" dirty="0">
                <a:solidFill>
                  <a:schemeClr val="bg1"/>
                </a:solidFill>
              </a:rPr>
              <a:t>バイバル</a:t>
            </a:r>
            <a:r>
              <a:rPr lang="ja-JP" altLang="en-US" sz="3600" dirty="0" smtClean="0">
                <a:solidFill>
                  <a:schemeClr val="bg1"/>
                </a:solidFill>
              </a:rPr>
              <a:t>戦略</a:t>
            </a:r>
            <a:endParaRPr lang="ja-JP" altLang="en-US" sz="3600" dirty="0">
              <a:solidFill>
                <a:schemeClr val="bg1"/>
              </a:solidFill>
            </a:endParaRPr>
          </a:p>
        </p:txBody>
      </p:sp>
      <p:pic>
        <p:nvPicPr>
          <p:cNvPr id="39944" name="Picture 8" descr="gi-80016425">
            <a:hlinkClick r:id="rId5"/>
          </p:cNvPr>
          <p:cNvPicPr>
            <a:picLocks noChangeAspect="1" noChangeArrowheads="1"/>
          </p:cNvPicPr>
          <p:nvPr/>
        </p:nvPicPr>
        <p:blipFill>
          <a:blip r:embed="rId6">
            <a:lum bright="12000"/>
            <a:extLst>
              <a:ext uri="{28A0092B-C50C-407E-A947-70E740481C1C}">
                <a14:useLocalDpi xmlns:a14="http://schemas.microsoft.com/office/drawing/2010/main" val="0"/>
              </a:ext>
            </a:extLst>
          </a:blip>
          <a:srcRect/>
          <a:stretch>
            <a:fillRect/>
          </a:stretch>
        </p:blipFill>
        <p:spPr bwMode="auto">
          <a:xfrm>
            <a:off x="1296988" y="2997200"/>
            <a:ext cx="1546225" cy="865188"/>
          </a:xfrm>
          <a:prstGeom prst="rect">
            <a:avLst/>
          </a:prstGeom>
          <a:noFill/>
          <a:extLst>
            <a:ext uri="{909E8E84-426E-40DD-AFC4-6F175D3DCCD1}">
              <a14:hiddenFill xmlns:a14="http://schemas.microsoft.com/office/drawing/2010/main">
                <a:solidFill>
                  <a:srgbClr val="FFFFFF"/>
                </a:solidFill>
              </a14:hiddenFill>
            </a:ext>
          </a:extLst>
        </p:spPr>
      </p:pic>
      <p:sp>
        <p:nvSpPr>
          <p:cNvPr id="39945" name="Oval 9"/>
          <p:cNvSpPr>
            <a:spLocks noChangeArrowheads="1"/>
          </p:cNvSpPr>
          <p:nvPr/>
        </p:nvSpPr>
        <p:spPr bwMode="auto">
          <a:xfrm>
            <a:off x="3275013" y="2781300"/>
            <a:ext cx="1008062" cy="1008063"/>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9946" name="AutoShape 10"/>
          <p:cNvSpPr>
            <a:spLocks noChangeArrowheads="1"/>
          </p:cNvSpPr>
          <p:nvPr/>
        </p:nvSpPr>
        <p:spPr bwMode="auto">
          <a:xfrm flipH="1">
            <a:off x="5570538" y="4005263"/>
            <a:ext cx="646112" cy="504825"/>
          </a:xfrm>
          <a:prstGeom prst="lightningBolt">
            <a:avLst/>
          </a:prstGeom>
          <a:solidFill>
            <a:srgbClr val="FFFF00"/>
          </a:solidFill>
          <a:ln>
            <a:noFill/>
          </a:ln>
          <a:effectLst>
            <a:outerShdw dist="35921" dir="2700000" algn="ctr" rotWithShape="0">
              <a:srgbClr val="FF9900"/>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ja-JP" altLang="en-US"/>
          </a:p>
        </p:txBody>
      </p:sp>
      <p:sp>
        <p:nvSpPr>
          <p:cNvPr id="39947" name="AutoShape 11"/>
          <p:cNvSpPr>
            <a:spLocks noChangeArrowheads="1"/>
          </p:cNvSpPr>
          <p:nvPr/>
        </p:nvSpPr>
        <p:spPr bwMode="auto">
          <a:xfrm>
            <a:off x="5794375" y="1809750"/>
            <a:ext cx="503238" cy="360363"/>
          </a:xfrm>
          <a:prstGeom prst="rightArrow">
            <a:avLst>
              <a:gd name="adj1" fmla="val 50000"/>
              <a:gd name="adj2" fmla="val 34912"/>
            </a:avLst>
          </a:prstGeom>
          <a:solidFill>
            <a:srgbClr val="FFCC00"/>
          </a:solidFill>
          <a:ln>
            <a:noFill/>
          </a:ln>
          <a:effectLst>
            <a:outerShdw dist="35921" dir="2700000" algn="ctr" rotWithShape="0">
              <a:srgbClr val="777777"/>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ja-JP" altLang="en-US"/>
          </a:p>
        </p:txBody>
      </p:sp>
      <p:sp>
        <p:nvSpPr>
          <p:cNvPr id="39948" name="Text Box 12"/>
          <p:cNvSpPr txBox="1">
            <a:spLocks noChangeArrowheads="1"/>
          </p:cNvSpPr>
          <p:nvPr/>
        </p:nvSpPr>
        <p:spPr bwMode="auto">
          <a:xfrm>
            <a:off x="5902325" y="2278063"/>
            <a:ext cx="2917825" cy="366712"/>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p>
            <a:r>
              <a:rPr lang="ja-JP" altLang="en-US"/>
              <a:t>次世代自動車＝電気自動車</a:t>
            </a:r>
          </a:p>
        </p:txBody>
      </p:sp>
      <p:sp>
        <p:nvSpPr>
          <p:cNvPr id="39949" name="AutoShape 13"/>
          <p:cNvSpPr>
            <a:spLocks noChangeArrowheads="1"/>
          </p:cNvSpPr>
          <p:nvPr/>
        </p:nvSpPr>
        <p:spPr bwMode="auto">
          <a:xfrm rot="-5400000">
            <a:off x="3815556" y="1018382"/>
            <a:ext cx="1150937" cy="1943100"/>
          </a:xfrm>
          <a:prstGeom prst="triangle">
            <a:avLst>
              <a:gd name="adj" fmla="val 50000"/>
            </a:avLst>
          </a:prstGeom>
          <a:gradFill rotWithShape="1">
            <a:gsLst>
              <a:gs pos="0">
                <a:srgbClr val="FFCC00"/>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pic>
        <p:nvPicPr>
          <p:cNvPr id="39950" name="Picture 14"/>
          <p:cNvPicPr>
            <a:picLocks noChangeAspect="1" noChangeArrowheads="1"/>
          </p:cNvPicPr>
          <p:nvPr/>
        </p:nvPicPr>
        <p:blipFill>
          <a:blip r:embed="rId7" cstate="print">
            <a:clrChange>
              <a:clrFrom>
                <a:srgbClr val="FFFFFF"/>
              </a:clrFrom>
              <a:clrTo>
                <a:srgbClr val="FFFFFF">
                  <a:alpha val="0"/>
                </a:srgbClr>
              </a:clrTo>
            </a:clrChange>
            <a:lum bright="-6000" contrast="12000"/>
            <a:extLst>
              <a:ext uri="{28A0092B-C50C-407E-A947-70E740481C1C}">
                <a14:useLocalDpi xmlns:a14="http://schemas.microsoft.com/office/drawing/2010/main" val="0"/>
              </a:ext>
            </a:extLst>
          </a:blip>
          <a:srcRect/>
          <a:stretch>
            <a:fillRect/>
          </a:stretch>
        </p:blipFill>
        <p:spPr bwMode="auto">
          <a:xfrm>
            <a:off x="0" y="1485900"/>
            <a:ext cx="1114425" cy="835025"/>
          </a:xfrm>
          <a:prstGeom prst="rect">
            <a:avLst/>
          </a:prstGeom>
          <a:noFill/>
          <a:extLst>
            <a:ext uri="{909E8E84-426E-40DD-AFC4-6F175D3DCCD1}">
              <a14:hiddenFill xmlns:a14="http://schemas.microsoft.com/office/drawing/2010/main">
                <a:solidFill>
                  <a:srgbClr val="FFFFFF"/>
                </a:solidFill>
              </a14:hiddenFill>
            </a:ext>
          </a:extLst>
        </p:spPr>
      </p:pic>
      <p:pic>
        <p:nvPicPr>
          <p:cNvPr id="39951" name="Picture 15" descr="gi-E008739">
            <a:hlinkClick r:id="rId8"/>
          </p:cNvPr>
          <p:cNvPicPr>
            <a:picLocks noChangeAspect="1" noChangeArrowheads="1"/>
          </p:cNvPicPr>
          <p:nvPr/>
        </p:nvPicPr>
        <p:blipFill>
          <a:blip r:embed="rId9">
            <a:lum contrast="30000"/>
            <a:extLst>
              <a:ext uri="{28A0092B-C50C-407E-A947-70E740481C1C}">
                <a14:useLocalDpi xmlns:a14="http://schemas.microsoft.com/office/drawing/2010/main" val="0"/>
              </a:ext>
            </a:extLst>
          </a:blip>
          <a:srcRect/>
          <a:stretch>
            <a:fillRect/>
          </a:stretch>
        </p:blipFill>
        <p:spPr bwMode="auto">
          <a:xfrm>
            <a:off x="1295400" y="1485900"/>
            <a:ext cx="1476375" cy="933450"/>
          </a:xfrm>
          <a:prstGeom prst="rect">
            <a:avLst/>
          </a:prstGeom>
          <a:noFill/>
          <a:extLst>
            <a:ext uri="{909E8E84-426E-40DD-AFC4-6F175D3DCCD1}">
              <a14:hiddenFill xmlns:a14="http://schemas.microsoft.com/office/drawing/2010/main">
                <a:solidFill>
                  <a:srgbClr val="FFFFFF"/>
                </a:solidFill>
              </a14:hiddenFill>
            </a:ext>
          </a:extLst>
        </p:spPr>
      </p:pic>
      <p:sp>
        <p:nvSpPr>
          <p:cNvPr id="39952" name="AutoShape 16"/>
          <p:cNvSpPr>
            <a:spLocks noChangeArrowheads="1"/>
          </p:cNvSpPr>
          <p:nvPr/>
        </p:nvSpPr>
        <p:spPr bwMode="auto">
          <a:xfrm>
            <a:off x="969963" y="1808163"/>
            <a:ext cx="503237" cy="360362"/>
          </a:xfrm>
          <a:prstGeom prst="rightArrow">
            <a:avLst>
              <a:gd name="adj1" fmla="val 50000"/>
              <a:gd name="adj2" fmla="val 34912"/>
            </a:avLst>
          </a:prstGeom>
          <a:solidFill>
            <a:srgbClr val="FFCC00"/>
          </a:solidFill>
          <a:ln>
            <a:noFill/>
          </a:ln>
          <a:effectLst>
            <a:outerShdw dist="35921" dir="2700000" algn="ctr" rotWithShape="0">
              <a:srgbClr val="777777"/>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ja-JP" altLang="en-US"/>
          </a:p>
        </p:txBody>
      </p:sp>
      <p:sp>
        <p:nvSpPr>
          <p:cNvPr id="39953" name="AutoShape 17"/>
          <p:cNvSpPr>
            <a:spLocks noChangeArrowheads="1"/>
          </p:cNvSpPr>
          <p:nvPr/>
        </p:nvSpPr>
        <p:spPr bwMode="auto">
          <a:xfrm>
            <a:off x="2844800" y="1808163"/>
            <a:ext cx="503238" cy="360362"/>
          </a:xfrm>
          <a:prstGeom prst="rightArrow">
            <a:avLst>
              <a:gd name="adj1" fmla="val 50000"/>
              <a:gd name="adj2" fmla="val 34912"/>
            </a:avLst>
          </a:prstGeom>
          <a:solidFill>
            <a:srgbClr val="FFCC00"/>
          </a:solidFill>
          <a:ln>
            <a:noFill/>
          </a:ln>
          <a:effectLst>
            <a:outerShdw dist="35921" dir="2700000" algn="ctr" rotWithShape="0">
              <a:srgbClr val="777777"/>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ja-JP" altLang="en-US"/>
          </a:p>
        </p:txBody>
      </p:sp>
      <p:sp>
        <p:nvSpPr>
          <p:cNvPr id="39954" name="AutoShape 18"/>
          <p:cNvSpPr>
            <a:spLocks noChangeArrowheads="1"/>
          </p:cNvSpPr>
          <p:nvPr/>
        </p:nvSpPr>
        <p:spPr bwMode="auto">
          <a:xfrm>
            <a:off x="1835150" y="2492375"/>
            <a:ext cx="433388" cy="504825"/>
          </a:xfrm>
          <a:prstGeom prst="downArrow">
            <a:avLst>
              <a:gd name="adj1" fmla="val 50000"/>
              <a:gd name="adj2" fmla="val 29121"/>
            </a:avLst>
          </a:prstGeom>
          <a:solidFill>
            <a:srgbClr val="FFCC00"/>
          </a:solidFill>
          <a:ln>
            <a:noFill/>
          </a:ln>
          <a:effectLst>
            <a:outerShdw dist="35921" dir="2700000" algn="ctr" rotWithShape="0">
              <a:srgbClr val="777777"/>
            </a:outerShdw>
          </a:effectLst>
          <a:extLst>
            <a:ext uri="{91240B29-F687-4F45-9708-019B960494DF}">
              <a14:hiddenLine xmlns:a14="http://schemas.microsoft.com/office/drawing/2010/main" w="9525">
                <a:solidFill>
                  <a:schemeClr val="tx1"/>
                </a:solidFill>
                <a:miter lim="800000"/>
                <a:headEnd/>
                <a:tailEnd/>
              </a14:hiddenLine>
            </a:ext>
          </a:extLst>
        </p:spPr>
        <p:txBody>
          <a:bodyPr vert="eaVert" wrap="none" anchor="ctr"/>
          <a:lstStyle/>
          <a:p>
            <a:endParaRPr lang="ja-JP" altLang="en-US"/>
          </a:p>
        </p:txBody>
      </p:sp>
      <p:sp>
        <p:nvSpPr>
          <p:cNvPr id="39955" name="Text Box 19"/>
          <p:cNvSpPr txBox="1">
            <a:spLocks noChangeArrowheads="1"/>
          </p:cNvSpPr>
          <p:nvPr/>
        </p:nvSpPr>
        <p:spPr bwMode="auto">
          <a:xfrm>
            <a:off x="4572000" y="1506538"/>
            <a:ext cx="121058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600"/>
              <a:t>モーター用</a:t>
            </a:r>
          </a:p>
          <a:p>
            <a:r>
              <a:rPr lang="ja-JP" altLang="en-US" sz="1600"/>
              <a:t>強磁性磁石</a:t>
            </a:r>
          </a:p>
          <a:p>
            <a:r>
              <a:rPr lang="ja-JP" altLang="en-US" sz="1600"/>
              <a:t>・・・</a:t>
            </a:r>
          </a:p>
        </p:txBody>
      </p:sp>
      <p:sp>
        <p:nvSpPr>
          <p:cNvPr id="39956" name="Text Box 20"/>
          <p:cNvSpPr txBox="1">
            <a:spLocks noChangeArrowheads="1"/>
          </p:cNvSpPr>
          <p:nvPr/>
        </p:nvSpPr>
        <p:spPr bwMode="auto">
          <a:xfrm>
            <a:off x="1611313" y="3495675"/>
            <a:ext cx="944562" cy="366713"/>
          </a:xfrm>
          <a:prstGeom prst="rect">
            <a:avLst/>
          </a:prstGeom>
          <a:noFill/>
          <a:ln>
            <a:noFill/>
          </a:ln>
          <a:effectLst>
            <a:outerShdw dist="28398" dir="1593903"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ja-JP" altLang="en-US" b="1">
                <a:solidFill>
                  <a:schemeClr val="bg1"/>
                </a:solidFill>
              </a:rPr>
              <a:t>トリウム</a:t>
            </a:r>
          </a:p>
        </p:txBody>
      </p:sp>
      <p:sp>
        <p:nvSpPr>
          <p:cNvPr id="39957" name="Text Box 21"/>
          <p:cNvSpPr txBox="1">
            <a:spLocks noChangeArrowheads="1"/>
          </p:cNvSpPr>
          <p:nvPr/>
        </p:nvSpPr>
        <p:spPr bwMode="auto">
          <a:xfrm>
            <a:off x="3486150" y="1766143"/>
            <a:ext cx="1085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r>
              <a:rPr lang="ja-JP" altLang="en-US" sz="1600" dirty="0" smtClean="0"/>
              <a:t>レアアース</a:t>
            </a:r>
            <a:endParaRPr lang="ja-JP" altLang="en-US" sz="1600" dirty="0"/>
          </a:p>
        </p:txBody>
      </p:sp>
      <p:sp>
        <p:nvSpPr>
          <p:cNvPr id="39958" name="Text Box 22"/>
          <p:cNvSpPr txBox="1">
            <a:spLocks noChangeArrowheads="1"/>
          </p:cNvSpPr>
          <p:nvPr/>
        </p:nvSpPr>
        <p:spPr bwMode="auto">
          <a:xfrm>
            <a:off x="1331913" y="1125538"/>
            <a:ext cx="13837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dirty="0" smtClean="0"/>
              <a:t>製錬プラント</a:t>
            </a:r>
            <a:endParaRPr lang="ja-JP" altLang="en-US" dirty="0"/>
          </a:p>
        </p:txBody>
      </p:sp>
      <p:sp>
        <p:nvSpPr>
          <p:cNvPr id="39959" name="Text Box 23"/>
          <p:cNvSpPr txBox="1">
            <a:spLocks noChangeArrowheads="1"/>
          </p:cNvSpPr>
          <p:nvPr/>
        </p:nvSpPr>
        <p:spPr bwMode="auto">
          <a:xfrm>
            <a:off x="2843213" y="220027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t>製品</a:t>
            </a:r>
          </a:p>
        </p:txBody>
      </p:sp>
      <p:sp>
        <p:nvSpPr>
          <p:cNvPr id="39960" name="Text Box 24"/>
          <p:cNvSpPr txBox="1">
            <a:spLocks noChangeArrowheads="1"/>
          </p:cNvSpPr>
          <p:nvPr/>
        </p:nvSpPr>
        <p:spPr bwMode="auto">
          <a:xfrm>
            <a:off x="538163" y="3933825"/>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b="1">
                <a:solidFill>
                  <a:srgbClr val="0000FF"/>
                </a:solidFill>
              </a:rPr>
              <a:t>有効資源化！</a:t>
            </a:r>
          </a:p>
        </p:txBody>
      </p:sp>
      <p:sp>
        <p:nvSpPr>
          <p:cNvPr id="39961" name="Text Box 25"/>
          <p:cNvSpPr txBox="1">
            <a:spLocks noChangeArrowheads="1"/>
          </p:cNvSpPr>
          <p:nvPr/>
        </p:nvSpPr>
        <p:spPr bwMode="auto">
          <a:xfrm>
            <a:off x="34925" y="2278063"/>
            <a:ext cx="11699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t>モナザイト</a:t>
            </a:r>
          </a:p>
        </p:txBody>
      </p:sp>
      <p:sp>
        <p:nvSpPr>
          <p:cNvPr id="39962" name="Text Box 26"/>
          <p:cNvSpPr txBox="1">
            <a:spLocks noChangeArrowheads="1"/>
          </p:cNvSpPr>
          <p:nvPr/>
        </p:nvSpPr>
        <p:spPr bwMode="auto">
          <a:xfrm>
            <a:off x="1042988" y="2695575"/>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solidFill>
                  <a:srgbClr val="FF0000"/>
                </a:solidFill>
              </a:rPr>
              <a:t>廃棄物</a:t>
            </a:r>
          </a:p>
        </p:txBody>
      </p:sp>
      <p:grpSp>
        <p:nvGrpSpPr>
          <p:cNvPr id="39963" name="Group 27"/>
          <p:cNvGrpSpPr>
            <a:grpSpLocks/>
          </p:cNvGrpSpPr>
          <p:nvPr/>
        </p:nvGrpSpPr>
        <p:grpSpPr bwMode="auto">
          <a:xfrm>
            <a:off x="1187450" y="2636838"/>
            <a:ext cx="504825" cy="504825"/>
            <a:chOff x="794" y="1842"/>
            <a:chExt cx="318" cy="318"/>
          </a:xfrm>
        </p:grpSpPr>
        <p:sp>
          <p:nvSpPr>
            <p:cNvPr id="39964" name="Line 28"/>
            <p:cNvSpPr>
              <a:spLocks noChangeShapeType="1"/>
            </p:cNvSpPr>
            <p:nvPr/>
          </p:nvSpPr>
          <p:spPr bwMode="auto">
            <a:xfrm flipH="1">
              <a:off x="794" y="1842"/>
              <a:ext cx="318" cy="31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9965" name="Line 29"/>
            <p:cNvSpPr>
              <a:spLocks noChangeShapeType="1"/>
            </p:cNvSpPr>
            <p:nvPr/>
          </p:nvSpPr>
          <p:spPr bwMode="auto">
            <a:xfrm flipH="1" flipV="1">
              <a:off x="794" y="1842"/>
              <a:ext cx="318" cy="31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39966" name="Text Box 30"/>
          <p:cNvSpPr txBox="1">
            <a:spLocks noChangeArrowheads="1"/>
          </p:cNvSpPr>
          <p:nvPr/>
        </p:nvSpPr>
        <p:spPr bwMode="auto">
          <a:xfrm>
            <a:off x="2481614" y="5367338"/>
            <a:ext cx="2447925" cy="366712"/>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ja-JP" altLang="en-US" sz="1600" dirty="0" smtClean="0"/>
              <a:t>トリウム溶融塩炉発電所</a:t>
            </a:r>
            <a:endParaRPr lang="ja-JP" altLang="en-US" sz="1600" dirty="0"/>
          </a:p>
          <a:p>
            <a:r>
              <a:rPr lang="ja-JP" altLang="en-US" sz="1600" dirty="0"/>
              <a:t>（約４００ＧＷ＠２０５０年）</a:t>
            </a:r>
          </a:p>
        </p:txBody>
      </p:sp>
      <p:sp>
        <p:nvSpPr>
          <p:cNvPr id="39967" name="Text Box 31"/>
          <p:cNvSpPr txBox="1">
            <a:spLocks noChangeArrowheads="1"/>
          </p:cNvSpPr>
          <p:nvPr/>
        </p:nvSpPr>
        <p:spPr bwMode="auto">
          <a:xfrm>
            <a:off x="4994275" y="4514850"/>
            <a:ext cx="1376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rIns="54000"/>
          <a:lstStyle/>
          <a:p>
            <a:r>
              <a:rPr lang="ja-JP" altLang="en-US"/>
              <a:t>電力サプライ</a:t>
            </a:r>
          </a:p>
          <a:p>
            <a:r>
              <a:rPr lang="ja-JP" altLang="en-US"/>
              <a:t>（約２８００ＴＷｈ）</a:t>
            </a:r>
          </a:p>
        </p:txBody>
      </p:sp>
      <p:sp>
        <p:nvSpPr>
          <p:cNvPr id="39968" name="AutoShape 32"/>
          <p:cNvSpPr>
            <a:spLocks/>
          </p:cNvSpPr>
          <p:nvPr/>
        </p:nvSpPr>
        <p:spPr bwMode="auto">
          <a:xfrm>
            <a:off x="4572000" y="1571625"/>
            <a:ext cx="73025" cy="792163"/>
          </a:xfrm>
          <a:prstGeom prst="leftBrace">
            <a:avLst>
              <a:gd name="adj1" fmla="val 9039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cxnSp>
        <p:nvCxnSpPr>
          <p:cNvPr id="39969" name="AutoShape 33"/>
          <p:cNvCxnSpPr>
            <a:cxnSpLocks noChangeShapeType="1"/>
            <a:endCxn id="39967" idx="1"/>
          </p:cNvCxnSpPr>
          <p:nvPr/>
        </p:nvCxnSpPr>
        <p:spPr bwMode="auto">
          <a:xfrm>
            <a:off x="4633913" y="4699000"/>
            <a:ext cx="360362" cy="0"/>
          </a:xfrm>
          <a:prstGeom prst="straightConnector1">
            <a:avLst/>
          </a:prstGeom>
          <a:noFill/>
          <a:ln w="28575">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70" name="AutoShape 34"/>
          <p:cNvCxnSpPr>
            <a:cxnSpLocks noChangeShapeType="1"/>
            <a:stCxn id="39967" idx="3"/>
            <a:endCxn id="39977" idx="2"/>
          </p:cNvCxnSpPr>
          <p:nvPr/>
        </p:nvCxnSpPr>
        <p:spPr bwMode="auto">
          <a:xfrm flipV="1">
            <a:off x="6370638" y="2924175"/>
            <a:ext cx="323850" cy="1774825"/>
          </a:xfrm>
          <a:prstGeom prst="bentConnector2">
            <a:avLst/>
          </a:prstGeom>
          <a:noFill/>
          <a:ln w="28575">
            <a:solidFill>
              <a:srgbClr val="FF0000"/>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71" name="AutoShape 35"/>
          <p:cNvCxnSpPr>
            <a:cxnSpLocks noChangeShapeType="1"/>
            <a:stCxn id="39967" idx="3"/>
            <a:endCxn id="39975" idx="2"/>
          </p:cNvCxnSpPr>
          <p:nvPr/>
        </p:nvCxnSpPr>
        <p:spPr bwMode="auto">
          <a:xfrm flipV="1">
            <a:off x="6370638" y="4437063"/>
            <a:ext cx="1404937" cy="261937"/>
          </a:xfrm>
          <a:prstGeom prst="bentConnector2">
            <a:avLst/>
          </a:prstGeom>
          <a:noFill/>
          <a:ln w="28575">
            <a:solidFill>
              <a:srgbClr val="FF0000"/>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72" name="Text Box 36"/>
          <p:cNvSpPr txBox="1">
            <a:spLocks noChangeArrowheads="1"/>
          </p:cNvSpPr>
          <p:nvPr/>
        </p:nvSpPr>
        <p:spPr bwMode="auto">
          <a:xfrm>
            <a:off x="3275013" y="2998788"/>
            <a:ext cx="25193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1600" b="1" dirty="0">
                <a:solidFill>
                  <a:schemeClr val="bg1"/>
                </a:solidFill>
              </a:rPr>
              <a:t>ジャパン</a:t>
            </a:r>
            <a:r>
              <a:rPr lang="ja-JP" altLang="en-US" sz="1600" b="1" dirty="0"/>
              <a:t>　アズ　</a:t>
            </a:r>
          </a:p>
          <a:p>
            <a:r>
              <a:rPr lang="ja-JP" altLang="en-US" sz="1600" b="1" dirty="0">
                <a:solidFill>
                  <a:schemeClr val="bg1"/>
                </a:solidFill>
              </a:rPr>
              <a:t>トータル</a:t>
            </a:r>
            <a:r>
              <a:rPr lang="ja-JP" altLang="en-US" sz="1600" b="1" dirty="0"/>
              <a:t>　サプライヤー</a:t>
            </a:r>
          </a:p>
        </p:txBody>
      </p:sp>
      <p:sp>
        <p:nvSpPr>
          <p:cNvPr id="39973" name="AutoShape 37"/>
          <p:cNvSpPr>
            <a:spLocks noChangeArrowheads="1"/>
          </p:cNvSpPr>
          <p:nvPr/>
        </p:nvSpPr>
        <p:spPr bwMode="auto">
          <a:xfrm flipV="1">
            <a:off x="1997075" y="4070350"/>
            <a:ext cx="557213" cy="64928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0 w 21600"/>
              <a:gd name="T13" fmla="*/ 12158 h 21600"/>
              <a:gd name="T14" fmla="*/ G4 w 21600"/>
              <a:gd name="T15" fmla="*/ 2160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CC00"/>
          </a:solidFill>
          <a:ln>
            <a:noFill/>
          </a:ln>
          <a:effectLst>
            <a:outerShdw dist="35921" dir="2700000" algn="ctr" rotWithShape="0">
              <a:srgbClr val="777777"/>
            </a:outerShdw>
          </a:effectLst>
          <a:extLst>
            <a:ext uri="{91240B29-F687-4F45-9708-019B960494DF}">
              <a14:hiddenLine xmlns:a14="http://schemas.microsoft.com/office/drawing/2010/main" w="9525">
                <a:solidFill>
                  <a:schemeClr val="tx1"/>
                </a:solidFill>
                <a:miter lim="800000"/>
                <a:headEnd/>
                <a:tailEnd/>
              </a14:hiddenLine>
            </a:ext>
          </a:extLst>
        </p:spPr>
        <p:txBody>
          <a:bodyPr vert="eaVert" wrap="none" anchor="ctr"/>
          <a:lstStyle/>
          <a:p>
            <a:endParaRPr lang="ja-JP" altLang="en-US"/>
          </a:p>
        </p:txBody>
      </p:sp>
      <p:pic>
        <p:nvPicPr>
          <p:cNvPr id="39975" name="Picture 39" descr="img_exterior_01"/>
          <p:cNvPicPr>
            <a:picLocks noChangeAspect="1" noChangeArrowheads="1"/>
          </p:cNvPicPr>
          <p:nvPr/>
        </p:nvPicPr>
        <p:blipFill>
          <a:blip r:embed="rId10">
            <a:lum bright="6000" contrast="6000"/>
            <a:extLst>
              <a:ext uri="{28A0092B-C50C-407E-A947-70E740481C1C}">
                <a14:useLocalDpi xmlns:a14="http://schemas.microsoft.com/office/drawing/2010/main" val="0"/>
              </a:ext>
            </a:extLst>
          </a:blip>
          <a:srcRect/>
          <a:stretch>
            <a:fillRect/>
          </a:stretch>
        </p:blipFill>
        <p:spPr bwMode="auto">
          <a:xfrm>
            <a:off x="7019925" y="3178175"/>
            <a:ext cx="1511300" cy="1258888"/>
          </a:xfrm>
          <a:prstGeom prst="rect">
            <a:avLst/>
          </a:prstGeom>
          <a:noFill/>
          <a:extLst>
            <a:ext uri="{909E8E84-426E-40DD-AFC4-6F175D3DCCD1}">
              <a14:hiddenFill xmlns:a14="http://schemas.microsoft.com/office/drawing/2010/main">
                <a:solidFill>
                  <a:srgbClr val="FFFFFF"/>
                </a:solidFill>
              </a14:hiddenFill>
            </a:ext>
          </a:extLst>
        </p:spPr>
      </p:pic>
      <p:cxnSp>
        <p:nvCxnSpPr>
          <p:cNvPr id="39976" name="AutoShape 40"/>
          <p:cNvCxnSpPr>
            <a:cxnSpLocks noChangeShapeType="1"/>
            <a:stCxn id="39975" idx="0"/>
            <a:endCxn id="39978" idx="2"/>
          </p:cNvCxnSpPr>
          <p:nvPr/>
        </p:nvCxnSpPr>
        <p:spPr bwMode="auto">
          <a:xfrm flipV="1">
            <a:off x="7775575" y="2925763"/>
            <a:ext cx="0" cy="252412"/>
          </a:xfrm>
          <a:prstGeom prst="straightConnector1">
            <a:avLst/>
          </a:prstGeom>
          <a:noFill/>
          <a:ln w="28575">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77" name="Rectangle 41"/>
          <p:cNvSpPr>
            <a:spLocks noChangeArrowheads="1"/>
          </p:cNvSpPr>
          <p:nvPr/>
        </p:nvSpPr>
        <p:spPr bwMode="auto">
          <a:xfrm>
            <a:off x="5865813" y="2636838"/>
            <a:ext cx="1657350" cy="287337"/>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9978" name="Rectangle 42"/>
          <p:cNvSpPr>
            <a:spLocks noChangeArrowheads="1"/>
          </p:cNvSpPr>
          <p:nvPr/>
        </p:nvSpPr>
        <p:spPr bwMode="auto">
          <a:xfrm>
            <a:off x="7019925" y="2636838"/>
            <a:ext cx="1511300" cy="288925"/>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9979" name="Text Box 43"/>
          <p:cNvSpPr txBox="1">
            <a:spLocks noChangeArrowheads="1"/>
          </p:cNvSpPr>
          <p:nvPr/>
        </p:nvSpPr>
        <p:spPr bwMode="auto">
          <a:xfrm>
            <a:off x="5219700" y="5308600"/>
            <a:ext cx="26654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FF9900"/>
              </a:buClr>
              <a:buFont typeface="Wingdings" pitchFamily="2" charset="2"/>
              <a:buChar char="l"/>
            </a:pPr>
            <a:r>
              <a:rPr lang="ja-JP" altLang="en-US" sz="1600" dirty="0"/>
              <a:t>電気自動車産業</a:t>
            </a:r>
          </a:p>
          <a:p>
            <a:pPr>
              <a:buClr>
                <a:srgbClr val="FF9900"/>
              </a:buClr>
              <a:buFont typeface="Wingdings" pitchFamily="2" charset="2"/>
              <a:buChar char="l"/>
            </a:pPr>
            <a:r>
              <a:rPr lang="ja-JP" altLang="en-US" sz="1600" dirty="0" smtClean="0"/>
              <a:t>トリウム</a:t>
            </a:r>
            <a:r>
              <a:rPr lang="ja-JP" altLang="en-US" sz="1600" dirty="0"/>
              <a:t>溶融塩炉</a:t>
            </a:r>
          </a:p>
        </p:txBody>
      </p:sp>
      <p:sp>
        <p:nvSpPr>
          <p:cNvPr id="39980" name="Text Box 44"/>
          <p:cNvSpPr txBox="1">
            <a:spLocks noChangeArrowheads="1"/>
          </p:cNvSpPr>
          <p:nvPr/>
        </p:nvSpPr>
        <p:spPr bwMode="auto">
          <a:xfrm>
            <a:off x="7307263" y="5446713"/>
            <a:ext cx="17716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1600" b="1"/>
              <a:t>ダブルパワー！</a:t>
            </a:r>
          </a:p>
        </p:txBody>
      </p:sp>
      <p:sp>
        <p:nvSpPr>
          <p:cNvPr id="39981" name="AutoShape 45"/>
          <p:cNvSpPr>
            <a:spLocks/>
          </p:cNvSpPr>
          <p:nvPr/>
        </p:nvSpPr>
        <p:spPr bwMode="auto">
          <a:xfrm>
            <a:off x="7092950" y="5302250"/>
            <a:ext cx="215900" cy="647700"/>
          </a:xfrm>
          <a:prstGeom prst="righ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pic>
        <p:nvPicPr>
          <p:cNvPr id="39982" name="Picture 46" descr="bx-bxp42145"/>
          <p:cNvPicPr>
            <a:picLocks noChangeAspect="1" noChangeArrowheads="1"/>
          </p:cNvPicPr>
          <p:nvPr/>
        </p:nvPicPr>
        <p:blipFill>
          <a:blip r:embed="rId11">
            <a:lum contrast="12000"/>
            <a:extLst>
              <a:ext uri="{28A0092B-C50C-407E-A947-70E740481C1C}">
                <a14:useLocalDpi xmlns:a14="http://schemas.microsoft.com/office/drawing/2010/main" val="0"/>
              </a:ext>
            </a:extLst>
          </a:blip>
          <a:srcRect/>
          <a:stretch>
            <a:fillRect/>
          </a:stretch>
        </p:blipFill>
        <p:spPr bwMode="auto">
          <a:xfrm>
            <a:off x="177800" y="4371975"/>
            <a:ext cx="1512888" cy="1081088"/>
          </a:xfrm>
          <a:prstGeom prst="rect">
            <a:avLst/>
          </a:prstGeom>
          <a:noFill/>
          <a:extLst>
            <a:ext uri="{909E8E84-426E-40DD-AFC4-6F175D3DCCD1}">
              <a14:hiddenFill xmlns:a14="http://schemas.microsoft.com/office/drawing/2010/main">
                <a:solidFill>
                  <a:srgbClr val="FFFFFF"/>
                </a:solidFill>
              </a14:hiddenFill>
            </a:ext>
          </a:extLst>
        </p:spPr>
      </p:pic>
      <p:sp>
        <p:nvSpPr>
          <p:cNvPr id="39983" name="AutoShape 47"/>
          <p:cNvSpPr>
            <a:spLocks noChangeArrowheads="1"/>
          </p:cNvSpPr>
          <p:nvPr/>
        </p:nvSpPr>
        <p:spPr bwMode="auto">
          <a:xfrm>
            <a:off x="1835150" y="4732338"/>
            <a:ext cx="503238" cy="360362"/>
          </a:xfrm>
          <a:prstGeom prst="rightArrow">
            <a:avLst>
              <a:gd name="adj1" fmla="val 50000"/>
              <a:gd name="adj2" fmla="val 34912"/>
            </a:avLst>
          </a:prstGeom>
          <a:solidFill>
            <a:srgbClr val="FFCC00"/>
          </a:solidFill>
          <a:ln>
            <a:noFill/>
          </a:ln>
          <a:effectLst>
            <a:outerShdw dist="35921" dir="2700000" algn="ctr" rotWithShape="0">
              <a:srgbClr val="777777"/>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ja-JP" altLang="en-US"/>
          </a:p>
        </p:txBody>
      </p:sp>
      <p:sp>
        <p:nvSpPr>
          <p:cNvPr id="39984" name="Text Box 48"/>
          <p:cNvSpPr txBox="1">
            <a:spLocks noChangeArrowheads="1"/>
          </p:cNvSpPr>
          <p:nvPr/>
        </p:nvSpPr>
        <p:spPr bwMode="auto">
          <a:xfrm>
            <a:off x="107950" y="5453063"/>
            <a:ext cx="23034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1600" dirty="0"/>
              <a:t>プルトニウム（使用済み核燃料、解体核）</a:t>
            </a:r>
          </a:p>
        </p:txBody>
      </p:sp>
      <p:pic>
        <p:nvPicPr>
          <p:cNvPr id="39985" name="Picture 49" descr="12-1282170IHJ"/>
          <p:cNvPicPr>
            <a:picLocks noChangeAspect="1" noChangeArrowheads="1"/>
          </p:cNvPicPr>
          <p:nvPr/>
        </p:nvPicPr>
        <p:blipFill>
          <a:blip r:embed="rId12">
            <a:lum contrast="18000"/>
            <a:extLst>
              <a:ext uri="{28A0092B-C50C-407E-A947-70E740481C1C}">
                <a14:useLocalDpi xmlns:a14="http://schemas.microsoft.com/office/drawing/2010/main" val="0"/>
              </a:ext>
            </a:extLst>
          </a:blip>
          <a:srcRect/>
          <a:stretch>
            <a:fillRect/>
          </a:stretch>
        </p:blipFill>
        <p:spPr bwMode="auto">
          <a:xfrm>
            <a:off x="2698750" y="4006850"/>
            <a:ext cx="194468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pic>
      <p:sp>
        <p:nvSpPr>
          <p:cNvPr id="39986" name="Text Box 50"/>
          <p:cNvSpPr txBox="1">
            <a:spLocks noChangeArrowheads="1"/>
          </p:cNvSpPr>
          <p:nvPr/>
        </p:nvSpPr>
        <p:spPr bwMode="auto">
          <a:xfrm>
            <a:off x="5902325" y="2559050"/>
            <a:ext cx="2917825" cy="366713"/>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p>
            <a:r>
              <a:rPr lang="ja-JP" altLang="en-US"/>
              <a:t>（約２８億台に電力供給）</a:t>
            </a:r>
          </a:p>
        </p:txBody>
      </p:sp>
      <p:sp>
        <p:nvSpPr>
          <p:cNvPr id="39987" name="Text Box 51"/>
          <p:cNvSpPr txBox="1">
            <a:spLocks noChangeArrowheads="1"/>
          </p:cNvSpPr>
          <p:nvPr/>
        </p:nvSpPr>
        <p:spPr bwMode="auto">
          <a:xfrm>
            <a:off x="2268538" y="6100763"/>
            <a:ext cx="67230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3600" dirty="0">
                <a:solidFill>
                  <a:srgbClr val="B2B2B2"/>
                </a:solidFill>
                <a:ea typeface="HGP明朝B" pitchFamily="18" charset="-128"/>
              </a:rPr>
              <a:t>核なき世界と低炭素社会の両方が</a:t>
            </a:r>
          </a:p>
        </p:txBody>
      </p:sp>
      <p:grpSp>
        <p:nvGrpSpPr>
          <p:cNvPr id="55" name="グループ化 54"/>
          <p:cNvGrpSpPr/>
          <p:nvPr/>
        </p:nvGrpSpPr>
        <p:grpSpPr>
          <a:xfrm>
            <a:off x="6511699" y="1428411"/>
            <a:ext cx="1464870" cy="834976"/>
            <a:chOff x="2185764" y="2420888"/>
            <a:chExt cx="4762500" cy="2714626"/>
          </a:xfrm>
        </p:grpSpPr>
        <p:sp>
          <p:nvSpPr>
            <p:cNvPr id="56" name="円/楕円 55"/>
            <p:cNvSpPr/>
            <p:nvPr/>
          </p:nvSpPr>
          <p:spPr>
            <a:xfrm rot="2424747">
              <a:off x="2732181" y="2941300"/>
              <a:ext cx="1171652" cy="15081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Picture 4" descr="http://www.biccamera.co.jp/shopguide/report/i_miev/images/i_miev01.jp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85764" y="2420888"/>
              <a:ext cx="4762500" cy="2714626"/>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8" name="Text Box 11"/>
          <p:cNvSpPr txBox="1">
            <a:spLocks noChangeArrowheads="1"/>
          </p:cNvSpPr>
          <p:nvPr/>
        </p:nvSpPr>
        <p:spPr bwMode="auto">
          <a:xfrm>
            <a:off x="7643101" y="47625"/>
            <a:ext cx="139339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lang="en-US" altLang="ja-JP" sz="1200" dirty="0">
                <a:solidFill>
                  <a:schemeClr val="bg1"/>
                </a:solidFill>
              </a:rPr>
              <a:t>©Takashi Kamei, </a:t>
            </a:r>
            <a:r>
              <a:rPr lang="en-US" altLang="ja-JP" sz="1200" dirty="0" smtClean="0">
                <a:solidFill>
                  <a:schemeClr val="bg1"/>
                </a:solidFill>
              </a:rPr>
              <a:t>2012</a:t>
            </a:r>
            <a:endParaRPr lang="en-US" altLang="ja-JP" sz="1200" dirty="0">
              <a:solidFill>
                <a:schemeClr val="bg1"/>
              </a:solidFill>
            </a:endParaRPr>
          </a:p>
        </p:txBody>
      </p:sp>
      <p:sp>
        <p:nvSpPr>
          <p:cNvPr id="59" name="テキスト ボックス 58"/>
          <p:cNvSpPr txBox="1"/>
          <p:nvPr/>
        </p:nvSpPr>
        <p:spPr>
          <a:xfrm>
            <a:off x="0" y="0"/>
            <a:ext cx="7579319" cy="253916"/>
          </a:xfrm>
          <a:prstGeom prst="rect">
            <a:avLst/>
          </a:prstGeom>
          <a:noFill/>
          <a:effectLst/>
        </p:spPr>
        <p:txBody>
          <a:bodyPr wrap="none" rtlCol="0">
            <a:spAutoFit/>
          </a:bodyPr>
          <a:lstStyle/>
          <a:p>
            <a:r>
              <a:rPr lang="en-US" altLang="ja-JP" sz="1050" dirty="0" smtClean="0">
                <a:solidFill>
                  <a:schemeClr val="bg1"/>
                </a:solidFill>
              </a:rPr>
              <a:t>2012</a:t>
            </a:r>
            <a:r>
              <a:rPr lang="ja-JP" altLang="en-US" sz="1050" dirty="0" smtClean="0">
                <a:solidFill>
                  <a:schemeClr val="bg1"/>
                </a:solidFill>
              </a:rPr>
              <a:t>年</a:t>
            </a:r>
            <a:r>
              <a:rPr lang="en-US" altLang="ja-JP" sz="1050" dirty="0" smtClean="0">
                <a:solidFill>
                  <a:schemeClr val="bg1"/>
                </a:solidFill>
              </a:rPr>
              <a:t>9</a:t>
            </a:r>
            <a:r>
              <a:rPr lang="ja-JP" altLang="en-US" sz="1050" dirty="0" smtClean="0">
                <a:solidFill>
                  <a:schemeClr val="bg1"/>
                </a:solidFill>
              </a:rPr>
              <a:t>月</a:t>
            </a:r>
            <a:r>
              <a:rPr lang="en-US" altLang="ja-JP" sz="1050" dirty="0" smtClean="0">
                <a:solidFill>
                  <a:schemeClr val="bg1"/>
                </a:solidFill>
              </a:rPr>
              <a:t>18</a:t>
            </a:r>
            <a:r>
              <a:rPr lang="ja-JP" altLang="en-US" sz="1050" dirty="0" smtClean="0">
                <a:solidFill>
                  <a:schemeClr val="bg1"/>
                </a:solidFill>
              </a:rPr>
              <a:t>日（火）　</a:t>
            </a:r>
            <a:r>
              <a:rPr lang="ja-JP" altLang="en-US" sz="1050" dirty="0">
                <a:solidFill>
                  <a:schemeClr val="bg1"/>
                </a:solidFill>
              </a:rPr>
              <a:t>環境・エネルギー・社会工学部会　資源循環フォーラム　シンポジウム</a:t>
            </a:r>
            <a:r>
              <a:rPr lang="en-US" altLang="ja-JP" sz="1050" dirty="0">
                <a:solidFill>
                  <a:schemeClr val="bg1"/>
                </a:solidFill>
              </a:rPr>
              <a:t>『</a:t>
            </a:r>
            <a:r>
              <a:rPr lang="ja-JP" altLang="en-US" sz="1050" dirty="0">
                <a:solidFill>
                  <a:schemeClr val="bg1"/>
                </a:solidFill>
              </a:rPr>
              <a:t>パイロリサイクル－２</a:t>
            </a:r>
            <a:r>
              <a:rPr lang="en-US" altLang="ja-JP" sz="1050" dirty="0">
                <a:solidFill>
                  <a:schemeClr val="bg1"/>
                </a:solidFill>
              </a:rPr>
              <a:t>』</a:t>
            </a:r>
            <a:endParaRPr lang="en-US" altLang="ja-JP" sz="1050" dirty="0" smtClean="0">
              <a:solidFill>
                <a:schemeClr val="bg1"/>
              </a:solidFill>
            </a:endParaRPr>
          </a:p>
        </p:txBody>
      </p:sp>
    </p:spTree>
    <p:extLst>
      <p:ext uri="{BB962C8B-B14F-4D97-AF65-F5344CB8AC3E}">
        <p14:creationId xmlns:p14="http://schemas.microsoft.com/office/powerpoint/2010/main" val="1144984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9963"/>
                                        </p:tgtEl>
                                        <p:attrNameLst>
                                          <p:attrName>style.visibility</p:attrName>
                                        </p:attrNameLst>
                                      </p:cBhvr>
                                      <p:to>
                                        <p:strVal val="visible"/>
                                      </p:to>
                                    </p:set>
                                    <p:animEffect transition="in" filter="fade">
                                      <p:cBhvr>
                                        <p:cTn id="7" dur="500"/>
                                        <p:tgtEl>
                                          <p:spTgt spid="3996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960"/>
                                        </p:tgtEl>
                                        <p:attrNameLst>
                                          <p:attrName>style.visibility</p:attrName>
                                        </p:attrNameLst>
                                      </p:cBhvr>
                                      <p:to>
                                        <p:strVal val="visible"/>
                                      </p:to>
                                    </p:set>
                                    <p:animEffect transition="in" filter="fade">
                                      <p:cBhvr>
                                        <p:cTn id="11" dur="500"/>
                                        <p:tgtEl>
                                          <p:spTgt spid="39960"/>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973"/>
                                        </p:tgtEl>
                                        <p:attrNameLst>
                                          <p:attrName>style.visibility</p:attrName>
                                        </p:attrNameLst>
                                      </p:cBhvr>
                                      <p:to>
                                        <p:strVal val="visible"/>
                                      </p:to>
                                    </p:set>
                                    <p:animEffect transition="in" filter="fade">
                                      <p:cBhvr>
                                        <p:cTn id="15" dur="500"/>
                                        <p:tgtEl>
                                          <p:spTgt spid="39973"/>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985"/>
                                        </p:tgtEl>
                                        <p:attrNameLst>
                                          <p:attrName>style.visibility</p:attrName>
                                        </p:attrNameLst>
                                      </p:cBhvr>
                                      <p:to>
                                        <p:strVal val="visible"/>
                                      </p:to>
                                    </p:set>
                                    <p:animEffect transition="in" filter="fade">
                                      <p:cBhvr>
                                        <p:cTn id="19" dur="1000"/>
                                        <p:tgtEl>
                                          <p:spTgt spid="3998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66"/>
                                        </p:tgtEl>
                                        <p:attrNameLst>
                                          <p:attrName>style.visibility</p:attrName>
                                        </p:attrNameLst>
                                      </p:cBhvr>
                                      <p:to>
                                        <p:strVal val="visible"/>
                                      </p:to>
                                    </p:set>
                                    <p:animEffect transition="in" filter="fade">
                                      <p:cBhvr>
                                        <p:cTn id="22" dur="500"/>
                                        <p:tgtEl>
                                          <p:spTgt spid="39966"/>
                                        </p:tgtEl>
                                      </p:cBhvr>
                                    </p:animEffect>
                                  </p:childTnLst>
                                </p:cTn>
                              </p:par>
                            </p:childTnLst>
                          </p:cTn>
                        </p:par>
                        <p:par>
                          <p:cTn id="23" fill="hold" nodeType="afterGroup">
                            <p:stCondLst>
                              <p:cond delay="2500"/>
                            </p:stCondLst>
                            <p:childTnLst>
                              <p:par>
                                <p:cTn id="24" presetID="10" presetClass="entr" presetSubtype="0" fill="hold" nodeType="afterEffect">
                                  <p:stCondLst>
                                    <p:cond delay="0"/>
                                  </p:stCondLst>
                                  <p:childTnLst>
                                    <p:set>
                                      <p:cBhvr>
                                        <p:cTn id="25" dur="1" fill="hold">
                                          <p:stCondLst>
                                            <p:cond delay="0"/>
                                          </p:stCondLst>
                                        </p:cTn>
                                        <p:tgtEl>
                                          <p:spTgt spid="39969"/>
                                        </p:tgtEl>
                                        <p:attrNameLst>
                                          <p:attrName>style.visibility</p:attrName>
                                        </p:attrNameLst>
                                      </p:cBhvr>
                                      <p:to>
                                        <p:strVal val="visible"/>
                                      </p:to>
                                    </p:set>
                                    <p:animEffect transition="in" filter="fade">
                                      <p:cBhvr>
                                        <p:cTn id="26" dur="500"/>
                                        <p:tgtEl>
                                          <p:spTgt spid="39969"/>
                                        </p:tgtEl>
                                      </p:cBhvr>
                                    </p:animEffect>
                                  </p:childTnLst>
                                </p:cTn>
                              </p:par>
                            </p:childTnLst>
                          </p:cTn>
                        </p:par>
                        <p:par>
                          <p:cTn id="27" fill="hold" nodeType="afterGroup">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39967"/>
                                        </p:tgtEl>
                                        <p:attrNameLst>
                                          <p:attrName>style.visibility</p:attrName>
                                        </p:attrNameLst>
                                      </p:cBhvr>
                                      <p:to>
                                        <p:strVal val="visible"/>
                                      </p:to>
                                    </p:set>
                                    <p:animEffect transition="in" filter="fade">
                                      <p:cBhvr>
                                        <p:cTn id="30" dur="500"/>
                                        <p:tgtEl>
                                          <p:spTgt spid="3996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946"/>
                                        </p:tgtEl>
                                        <p:attrNameLst>
                                          <p:attrName>style.visibility</p:attrName>
                                        </p:attrNameLst>
                                      </p:cBhvr>
                                      <p:to>
                                        <p:strVal val="visible"/>
                                      </p:to>
                                    </p:set>
                                    <p:animEffect transition="in" filter="fade">
                                      <p:cBhvr>
                                        <p:cTn id="33" dur="500"/>
                                        <p:tgtEl>
                                          <p:spTgt spid="39946"/>
                                        </p:tgtEl>
                                      </p:cBhvr>
                                    </p:animEffect>
                                  </p:childTnLst>
                                </p:cTn>
                              </p:par>
                            </p:childTnLst>
                          </p:cTn>
                        </p:par>
                        <p:par>
                          <p:cTn id="34" fill="hold" nodeType="afterGroup">
                            <p:stCondLst>
                              <p:cond delay="3500"/>
                            </p:stCondLst>
                            <p:childTnLst>
                              <p:par>
                                <p:cTn id="35" presetID="10" presetClass="entr" presetSubtype="0" fill="hold" nodeType="afterEffect">
                                  <p:stCondLst>
                                    <p:cond delay="0"/>
                                  </p:stCondLst>
                                  <p:childTnLst>
                                    <p:set>
                                      <p:cBhvr>
                                        <p:cTn id="36" dur="1" fill="hold">
                                          <p:stCondLst>
                                            <p:cond delay="0"/>
                                          </p:stCondLst>
                                        </p:cTn>
                                        <p:tgtEl>
                                          <p:spTgt spid="39970"/>
                                        </p:tgtEl>
                                        <p:attrNameLst>
                                          <p:attrName>style.visibility</p:attrName>
                                        </p:attrNameLst>
                                      </p:cBhvr>
                                      <p:to>
                                        <p:strVal val="visible"/>
                                      </p:to>
                                    </p:set>
                                    <p:animEffect transition="in" filter="fade">
                                      <p:cBhvr>
                                        <p:cTn id="37" dur="500"/>
                                        <p:tgtEl>
                                          <p:spTgt spid="39970"/>
                                        </p:tgtEl>
                                      </p:cBhvr>
                                    </p:animEffect>
                                  </p:childTnLst>
                                </p:cTn>
                              </p:par>
                              <p:par>
                                <p:cTn id="38" presetID="10" presetClass="entr" presetSubtype="0" fill="hold" nodeType="withEffect">
                                  <p:stCondLst>
                                    <p:cond delay="0"/>
                                  </p:stCondLst>
                                  <p:childTnLst>
                                    <p:set>
                                      <p:cBhvr>
                                        <p:cTn id="39" dur="1" fill="hold">
                                          <p:stCondLst>
                                            <p:cond delay="0"/>
                                          </p:stCondLst>
                                        </p:cTn>
                                        <p:tgtEl>
                                          <p:spTgt spid="39971"/>
                                        </p:tgtEl>
                                        <p:attrNameLst>
                                          <p:attrName>style.visibility</p:attrName>
                                        </p:attrNameLst>
                                      </p:cBhvr>
                                      <p:to>
                                        <p:strVal val="visible"/>
                                      </p:to>
                                    </p:set>
                                    <p:animEffect transition="in" filter="fade">
                                      <p:cBhvr>
                                        <p:cTn id="40" dur="500"/>
                                        <p:tgtEl>
                                          <p:spTgt spid="39971"/>
                                        </p:tgtEl>
                                      </p:cBhvr>
                                    </p:animEffect>
                                  </p:childTnLst>
                                </p:cTn>
                              </p:par>
                            </p:childTnLst>
                          </p:cTn>
                        </p:par>
                        <p:par>
                          <p:cTn id="41" fill="hold" nodeType="afterGroup">
                            <p:stCondLst>
                              <p:cond delay="4000"/>
                            </p:stCondLst>
                            <p:childTnLst>
                              <p:par>
                                <p:cTn id="42" presetID="10" presetClass="entr" presetSubtype="0" fill="hold" nodeType="afterEffect">
                                  <p:stCondLst>
                                    <p:cond delay="0"/>
                                  </p:stCondLst>
                                  <p:childTnLst>
                                    <p:set>
                                      <p:cBhvr>
                                        <p:cTn id="43" dur="1" fill="hold">
                                          <p:stCondLst>
                                            <p:cond delay="0"/>
                                          </p:stCondLst>
                                        </p:cTn>
                                        <p:tgtEl>
                                          <p:spTgt spid="39975"/>
                                        </p:tgtEl>
                                        <p:attrNameLst>
                                          <p:attrName>style.visibility</p:attrName>
                                        </p:attrNameLst>
                                      </p:cBhvr>
                                      <p:to>
                                        <p:strVal val="visible"/>
                                      </p:to>
                                    </p:set>
                                    <p:animEffect transition="in" filter="fade">
                                      <p:cBhvr>
                                        <p:cTn id="44" dur="500"/>
                                        <p:tgtEl>
                                          <p:spTgt spid="39975"/>
                                        </p:tgtEl>
                                      </p:cBhvr>
                                    </p:animEffect>
                                  </p:childTnLst>
                                </p:cTn>
                              </p:par>
                              <p:par>
                                <p:cTn id="45" presetID="10" presetClass="entr" presetSubtype="0" fill="hold" nodeType="withEffect">
                                  <p:stCondLst>
                                    <p:cond delay="0"/>
                                  </p:stCondLst>
                                  <p:childTnLst>
                                    <p:set>
                                      <p:cBhvr>
                                        <p:cTn id="46" dur="1" fill="hold">
                                          <p:stCondLst>
                                            <p:cond delay="0"/>
                                          </p:stCondLst>
                                        </p:cTn>
                                        <p:tgtEl>
                                          <p:spTgt spid="39976"/>
                                        </p:tgtEl>
                                        <p:attrNameLst>
                                          <p:attrName>style.visibility</p:attrName>
                                        </p:attrNameLst>
                                      </p:cBhvr>
                                      <p:to>
                                        <p:strVal val="visible"/>
                                      </p:to>
                                    </p:set>
                                    <p:animEffect transition="in" filter="fade">
                                      <p:cBhvr>
                                        <p:cTn id="47" dur="500"/>
                                        <p:tgtEl>
                                          <p:spTgt spid="39976"/>
                                        </p:tgtEl>
                                      </p:cBhvr>
                                    </p:animEffect>
                                  </p:childTnLst>
                                </p:cTn>
                              </p:par>
                            </p:childTnLst>
                          </p:cTn>
                        </p:par>
                        <p:par>
                          <p:cTn id="48" fill="hold" nodeType="afterGroup">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39972"/>
                                        </p:tgtEl>
                                        <p:attrNameLst>
                                          <p:attrName>style.visibility</p:attrName>
                                        </p:attrNameLst>
                                      </p:cBhvr>
                                      <p:to>
                                        <p:strVal val="visible"/>
                                      </p:to>
                                    </p:set>
                                    <p:animEffect transition="in" filter="fade">
                                      <p:cBhvr>
                                        <p:cTn id="51" dur="500"/>
                                        <p:tgtEl>
                                          <p:spTgt spid="3997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9945"/>
                                        </p:tgtEl>
                                        <p:attrNameLst>
                                          <p:attrName>style.visibility</p:attrName>
                                        </p:attrNameLst>
                                      </p:cBhvr>
                                      <p:to>
                                        <p:strVal val="visible"/>
                                      </p:to>
                                    </p:set>
                                    <p:animEffect transition="in" filter="fade">
                                      <p:cBhvr>
                                        <p:cTn id="54" dur="500"/>
                                        <p:tgtEl>
                                          <p:spTgt spid="39945"/>
                                        </p:tgtEl>
                                      </p:cBhvr>
                                    </p:animEffect>
                                  </p:childTnLst>
                                </p:cTn>
                              </p:par>
                            </p:childTnLst>
                          </p:cTn>
                        </p:par>
                        <p:par>
                          <p:cTn id="55" fill="hold" nodeType="afterGroup">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39979"/>
                                        </p:tgtEl>
                                        <p:attrNameLst>
                                          <p:attrName>style.visibility</p:attrName>
                                        </p:attrNameLst>
                                      </p:cBhvr>
                                      <p:to>
                                        <p:strVal val="visible"/>
                                      </p:to>
                                    </p:set>
                                    <p:animEffect transition="in" filter="fade">
                                      <p:cBhvr>
                                        <p:cTn id="58" dur="500"/>
                                        <p:tgtEl>
                                          <p:spTgt spid="3997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980"/>
                                        </p:tgtEl>
                                        <p:attrNameLst>
                                          <p:attrName>style.visibility</p:attrName>
                                        </p:attrNameLst>
                                      </p:cBhvr>
                                      <p:to>
                                        <p:strVal val="visible"/>
                                      </p:to>
                                    </p:set>
                                    <p:animEffect transition="in" filter="fade">
                                      <p:cBhvr>
                                        <p:cTn id="61" dur="500"/>
                                        <p:tgtEl>
                                          <p:spTgt spid="3998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9981"/>
                                        </p:tgtEl>
                                        <p:attrNameLst>
                                          <p:attrName>style.visibility</p:attrName>
                                        </p:attrNameLst>
                                      </p:cBhvr>
                                      <p:to>
                                        <p:strVal val="visible"/>
                                      </p:to>
                                    </p:set>
                                    <p:animEffect transition="in" filter="fade">
                                      <p:cBhvr>
                                        <p:cTn id="64" dur="500"/>
                                        <p:tgtEl>
                                          <p:spTgt spid="39981"/>
                                        </p:tgtEl>
                                      </p:cBhvr>
                                    </p:animEffect>
                                  </p:childTnLst>
                                </p:cTn>
                              </p:par>
                            </p:childTnLst>
                          </p:cTn>
                        </p:par>
                        <p:par>
                          <p:cTn id="65" fill="hold" nodeType="afterGroup">
                            <p:stCondLst>
                              <p:cond delay="5500"/>
                            </p:stCondLst>
                            <p:childTnLst>
                              <p:par>
                                <p:cTn id="66" presetID="10" presetClass="entr" presetSubtype="0" fill="hold" nodeType="afterEffect">
                                  <p:stCondLst>
                                    <p:cond delay="0"/>
                                  </p:stCondLst>
                                  <p:childTnLst>
                                    <p:set>
                                      <p:cBhvr>
                                        <p:cTn id="67" dur="1" fill="hold">
                                          <p:stCondLst>
                                            <p:cond delay="0"/>
                                          </p:stCondLst>
                                        </p:cTn>
                                        <p:tgtEl>
                                          <p:spTgt spid="39982"/>
                                        </p:tgtEl>
                                        <p:attrNameLst>
                                          <p:attrName>style.visibility</p:attrName>
                                        </p:attrNameLst>
                                      </p:cBhvr>
                                      <p:to>
                                        <p:strVal val="visible"/>
                                      </p:to>
                                    </p:set>
                                    <p:animEffect transition="in" filter="fade">
                                      <p:cBhvr>
                                        <p:cTn id="68" dur="500"/>
                                        <p:tgtEl>
                                          <p:spTgt spid="3998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9984"/>
                                        </p:tgtEl>
                                        <p:attrNameLst>
                                          <p:attrName>style.visibility</p:attrName>
                                        </p:attrNameLst>
                                      </p:cBhvr>
                                      <p:to>
                                        <p:strVal val="visible"/>
                                      </p:to>
                                    </p:set>
                                    <p:animEffect transition="in" filter="fade">
                                      <p:cBhvr>
                                        <p:cTn id="71" dur="500"/>
                                        <p:tgtEl>
                                          <p:spTgt spid="399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9983"/>
                                        </p:tgtEl>
                                        <p:attrNameLst>
                                          <p:attrName>style.visibility</p:attrName>
                                        </p:attrNameLst>
                                      </p:cBhvr>
                                      <p:to>
                                        <p:strVal val="visible"/>
                                      </p:to>
                                    </p:set>
                                    <p:animEffect transition="in" filter="fade">
                                      <p:cBhvr>
                                        <p:cTn id="74" dur="500"/>
                                        <p:tgtEl>
                                          <p:spTgt spid="39983"/>
                                        </p:tgtEl>
                                      </p:cBhvr>
                                    </p:animEffect>
                                  </p:childTnLst>
                                </p:cTn>
                              </p:par>
                            </p:childTnLst>
                          </p:cTn>
                        </p:par>
                        <p:par>
                          <p:cTn id="75" fill="hold" nodeType="afterGroup">
                            <p:stCondLst>
                              <p:cond delay="6000"/>
                            </p:stCondLst>
                            <p:childTnLst>
                              <p:par>
                                <p:cTn id="76" presetID="10" presetClass="entr" presetSubtype="0" fill="hold" grpId="0" nodeType="afterEffect">
                                  <p:stCondLst>
                                    <p:cond delay="0"/>
                                  </p:stCondLst>
                                  <p:childTnLst>
                                    <p:set>
                                      <p:cBhvr>
                                        <p:cTn id="77" dur="1" fill="hold">
                                          <p:stCondLst>
                                            <p:cond delay="0"/>
                                          </p:stCondLst>
                                        </p:cTn>
                                        <p:tgtEl>
                                          <p:spTgt spid="39986"/>
                                        </p:tgtEl>
                                        <p:attrNameLst>
                                          <p:attrName>style.visibility</p:attrName>
                                        </p:attrNameLst>
                                      </p:cBhvr>
                                      <p:to>
                                        <p:strVal val="visible"/>
                                      </p:to>
                                    </p:set>
                                    <p:animEffect transition="in" filter="fade">
                                      <p:cBhvr>
                                        <p:cTn id="78" dur="500"/>
                                        <p:tgtEl>
                                          <p:spTgt spid="3998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987"/>
                                        </p:tgtEl>
                                        <p:attrNameLst>
                                          <p:attrName>style.visibility</p:attrName>
                                        </p:attrNameLst>
                                      </p:cBhvr>
                                      <p:to>
                                        <p:strVal val="visible"/>
                                      </p:to>
                                    </p:set>
                                    <p:animEffect transition="in" filter="fade">
                                      <p:cBhvr>
                                        <p:cTn id="81" dur="2000"/>
                                        <p:tgtEl>
                                          <p:spTgt spid="39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animBg="1"/>
      <p:bldP spid="39946" grpId="0" animBg="1"/>
      <p:bldP spid="39960" grpId="0"/>
      <p:bldP spid="39966" grpId="0"/>
      <p:bldP spid="39967" grpId="0"/>
      <p:bldP spid="39972" grpId="0"/>
      <p:bldP spid="39973" grpId="0" animBg="1"/>
      <p:bldP spid="39979" grpId="0"/>
      <p:bldP spid="39980" grpId="0"/>
      <p:bldP spid="39981" grpId="0" animBg="1"/>
      <p:bldP spid="39983" grpId="0" animBg="1"/>
      <p:bldP spid="39984" grpId="0"/>
      <p:bldP spid="39986" grpId="0"/>
      <p:bldP spid="3998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30" name="Picture 14" descr="図1"/>
          <p:cNvPicPr>
            <a:picLocks noChangeAspect="1" noChangeArrowheads="1"/>
          </p:cNvPicPr>
          <p:nvPr/>
        </p:nvPicPr>
        <p:blipFill>
          <a:blip r:embed="rId2">
            <a:extLst>
              <a:ext uri="{28A0092B-C50C-407E-A947-70E740481C1C}">
                <a14:useLocalDpi xmlns:a14="http://schemas.microsoft.com/office/drawing/2010/main" val="0"/>
              </a:ext>
            </a:extLst>
          </a:blip>
          <a:srcRect t="4311"/>
          <a:stretch>
            <a:fillRect/>
          </a:stretch>
        </p:blipFill>
        <p:spPr bwMode="auto">
          <a:xfrm>
            <a:off x="7381875" y="0"/>
            <a:ext cx="1762125" cy="835025"/>
          </a:xfrm>
          <a:prstGeom prst="rect">
            <a:avLst/>
          </a:prstGeom>
          <a:noFill/>
          <a:extLst>
            <a:ext uri="{909E8E84-426E-40DD-AFC4-6F175D3DCCD1}">
              <a14:hiddenFill xmlns:a14="http://schemas.microsoft.com/office/drawing/2010/main">
                <a:solidFill>
                  <a:srgbClr val="FFFFFF"/>
                </a:solidFill>
              </a14:hiddenFill>
            </a:ext>
          </a:extLst>
        </p:spPr>
      </p:pic>
      <p:sp>
        <p:nvSpPr>
          <p:cNvPr id="86031" name="Rectangle 15"/>
          <p:cNvSpPr>
            <a:spLocks noChangeArrowheads="1"/>
          </p:cNvSpPr>
          <p:nvPr/>
        </p:nvSpPr>
        <p:spPr bwMode="auto">
          <a:xfrm>
            <a:off x="0" y="0"/>
            <a:ext cx="7451725" cy="835025"/>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6032" name="Rectangle 16"/>
          <p:cNvSpPr>
            <a:spLocks noChangeArrowheads="1"/>
          </p:cNvSpPr>
          <p:nvPr/>
        </p:nvSpPr>
        <p:spPr bwMode="auto">
          <a:xfrm>
            <a:off x="0" y="0"/>
            <a:ext cx="9144000" cy="10795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6033" name="Rectangle 17"/>
          <p:cNvSpPr>
            <a:spLocks noChangeArrowheads="1"/>
          </p:cNvSpPr>
          <p:nvPr/>
        </p:nvSpPr>
        <p:spPr bwMode="auto">
          <a:xfrm>
            <a:off x="0" y="115888"/>
            <a:ext cx="7451725" cy="719137"/>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pic>
        <p:nvPicPr>
          <p:cNvPr id="86018" name="Picture 2"/>
          <p:cNvPicPr>
            <a:picLocks noChangeAspect="1" noChangeArrowheads="1"/>
          </p:cNvPicPr>
          <p:nvPr/>
        </p:nvPicPr>
        <p:blipFill>
          <a:blip r:embed="rId3">
            <a:lum contrast="6000"/>
            <a:extLst>
              <a:ext uri="{28A0092B-C50C-407E-A947-70E740481C1C}">
                <a14:useLocalDpi xmlns:a14="http://schemas.microsoft.com/office/drawing/2010/main" val="0"/>
              </a:ext>
            </a:extLst>
          </a:blip>
          <a:srcRect/>
          <a:stretch>
            <a:fillRect/>
          </a:stretch>
        </p:blipFill>
        <p:spPr bwMode="auto">
          <a:xfrm>
            <a:off x="176213" y="1760538"/>
            <a:ext cx="4338637"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179388" y="4113213"/>
            <a:ext cx="4327525"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0" name="Picture 4"/>
          <p:cNvPicPr>
            <a:picLocks noChangeAspect="1" noChangeArrowheads="1"/>
          </p:cNvPicPr>
          <p:nvPr/>
        </p:nvPicPr>
        <p:blipFill>
          <a:blip r:embed="rId5">
            <a:lum contrast="6000"/>
            <a:extLst>
              <a:ext uri="{28A0092B-C50C-407E-A947-70E740481C1C}">
                <a14:useLocalDpi xmlns:a14="http://schemas.microsoft.com/office/drawing/2010/main" val="0"/>
              </a:ext>
            </a:extLst>
          </a:blip>
          <a:srcRect/>
          <a:stretch>
            <a:fillRect/>
          </a:stretch>
        </p:blipFill>
        <p:spPr bwMode="auto">
          <a:xfrm>
            <a:off x="4610100" y="4113213"/>
            <a:ext cx="4425950"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1" name="Picture 5"/>
          <p:cNvPicPr>
            <a:picLocks noChangeAspect="1" noChangeArrowheads="1"/>
          </p:cNvPicPr>
          <p:nvPr/>
        </p:nvPicPr>
        <p:blipFill>
          <a:blip r:embed="rId6">
            <a:lum contrast="6000"/>
            <a:extLst>
              <a:ext uri="{28A0092B-C50C-407E-A947-70E740481C1C}">
                <a14:useLocalDpi xmlns:a14="http://schemas.microsoft.com/office/drawing/2010/main" val="0"/>
              </a:ext>
            </a:extLst>
          </a:blip>
          <a:srcRect/>
          <a:stretch>
            <a:fillRect/>
          </a:stretch>
        </p:blipFill>
        <p:spPr bwMode="auto">
          <a:xfrm>
            <a:off x="4648200" y="1736725"/>
            <a:ext cx="4330700"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22" name="Text Box 6"/>
          <p:cNvSpPr txBox="1">
            <a:spLocks noChangeArrowheads="1"/>
          </p:cNvSpPr>
          <p:nvPr/>
        </p:nvSpPr>
        <p:spPr bwMode="auto">
          <a:xfrm>
            <a:off x="231775" y="6423025"/>
            <a:ext cx="54713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dirty="0">
                <a:latin typeface="ＭＳ Ｐゴシック" panose="020B0600070205080204" pitchFamily="50" charset="-128"/>
              </a:rPr>
              <a:t>異国で活躍</a:t>
            </a:r>
            <a:r>
              <a:rPr lang="ja-JP" altLang="en-US" dirty="0" smtClean="0">
                <a:latin typeface="ＭＳ Ｐゴシック" panose="020B0600070205080204" pitchFamily="50" charset="-128"/>
              </a:rPr>
              <a:t>する</a:t>
            </a:r>
            <a:r>
              <a:rPr lang="ja-JP" altLang="en-US" dirty="0">
                <a:latin typeface="ＭＳ Ｐゴシック" panose="020B0600070205080204" pitchFamily="50" charset="-128"/>
              </a:rPr>
              <a:t>亀井</a:t>
            </a:r>
            <a:r>
              <a:rPr lang="ja-JP" altLang="en-US" dirty="0" smtClean="0">
                <a:latin typeface="ＭＳ Ｐゴシック" panose="020B0600070205080204" pitchFamily="50" charset="-128"/>
              </a:rPr>
              <a:t>・</a:t>
            </a:r>
            <a:r>
              <a:rPr lang="ja-JP" altLang="en-US" dirty="0">
                <a:latin typeface="ＭＳ Ｐゴシック" panose="020B0600070205080204" pitchFamily="50" charset="-128"/>
              </a:rPr>
              <a:t>・・“後姿”でさりげなく登場</a:t>
            </a:r>
          </a:p>
        </p:txBody>
      </p:sp>
      <p:sp>
        <p:nvSpPr>
          <p:cNvPr id="86023" name="Text Box 7"/>
          <p:cNvSpPr txBox="1">
            <a:spLocks noChangeArrowheads="1"/>
          </p:cNvSpPr>
          <p:nvPr/>
        </p:nvSpPr>
        <p:spPr bwMode="auto">
          <a:xfrm>
            <a:off x="6400800" y="6446838"/>
            <a:ext cx="23860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a:latin typeface="ＭＳ Ｐゴシック" panose="020B0600070205080204" pitchFamily="50" charset="-128"/>
              </a:rPr>
              <a:t>©</a:t>
            </a:r>
            <a:r>
              <a:rPr lang="ja-JP" altLang="en-US">
                <a:latin typeface="ＭＳ Ｐゴシック" panose="020B0600070205080204" pitchFamily="50" charset="-128"/>
              </a:rPr>
              <a:t>ＮＨＫ　日本放送協会</a:t>
            </a:r>
          </a:p>
        </p:txBody>
      </p:sp>
      <p:sp>
        <p:nvSpPr>
          <p:cNvPr id="86029" name="Rectangle 13"/>
          <p:cNvSpPr>
            <a:spLocks noGrp="1" noChangeArrowheads="1"/>
          </p:cNvSpPr>
          <p:nvPr>
            <p:ph type="title"/>
          </p:nvPr>
        </p:nvSpPr>
        <p:spPr>
          <a:xfrm>
            <a:off x="628650" y="316574"/>
            <a:ext cx="7886700" cy="1325563"/>
          </a:xfrm>
        </p:spPr>
        <p:txBody>
          <a:bodyPr/>
          <a:lstStyle/>
          <a:p>
            <a:r>
              <a:rPr lang="en-US" altLang="ja-JP" sz="2800" dirty="0">
                <a:solidFill>
                  <a:schemeClr val="bg1"/>
                </a:solidFill>
                <a:latin typeface="ＭＳ Ｐゴシック" panose="020B0600070205080204" pitchFamily="50" charset="-128"/>
              </a:rPr>
              <a:t>2010</a:t>
            </a:r>
            <a:r>
              <a:rPr lang="ja-JP" altLang="en-US" sz="2800" dirty="0">
                <a:solidFill>
                  <a:schemeClr val="bg1"/>
                </a:solidFill>
                <a:latin typeface="ＭＳ Ｐゴシック" panose="020B0600070205080204" pitchFamily="50" charset="-128"/>
              </a:rPr>
              <a:t>年</a:t>
            </a:r>
            <a:r>
              <a:rPr lang="en-US" altLang="ja-JP" sz="2800" dirty="0">
                <a:solidFill>
                  <a:schemeClr val="bg1"/>
                </a:solidFill>
                <a:latin typeface="ＭＳ Ｐゴシック" panose="020B0600070205080204" pitchFamily="50" charset="-128"/>
              </a:rPr>
              <a:t>11</a:t>
            </a:r>
            <a:r>
              <a:rPr lang="ja-JP" altLang="en-US" sz="2800" dirty="0">
                <a:solidFill>
                  <a:schemeClr val="bg1"/>
                </a:solidFill>
                <a:latin typeface="ＭＳ Ｐゴシック" panose="020B0600070205080204" pitchFamily="50" charset="-128"/>
              </a:rPr>
              <a:t>月</a:t>
            </a:r>
            <a:r>
              <a:rPr lang="en-US" altLang="ja-JP" sz="2800" dirty="0">
                <a:solidFill>
                  <a:schemeClr val="bg1"/>
                </a:solidFill>
                <a:latin typeface="ＭＳ Ｐゴシック" panose="020B0600070205080204" pitchFamily="50" charset="-128"/>
              </a:rPr>
              <a:t>10</a:t>
            </a:r>
            <a:r>
              <a:rPr lang="ja-JP" altLang="en-US" sz="2800" dirty="0">
                <a:solidFill>
                  <a:schemeClr val="bg1"/>
                </a:solidFill>
                <a:latin typeface="ＭＳ Ｐゴシック" panose="020B0600070205080204" pitchFamily="50" charset="-128"/>
              </a:rPr>
              <a:t>日</a:t>
            </a:r>
            <a:r>
              <a:rPr lang="en-US" altLang="ja-JP" sz="2800" dirty="0">
                <a:solidFill>
                  <a:schemeClr val="bg1"/>
                </a:solidFill>
                <a:latin typeface="ＭＳ Ｐゴシック" panose="020B0600070205080204" pitchFamily="50" charset="-128"/>
              </a:rPr>
              <a:t>NHK</a:t>
            </a:r>
            <a:r>
              <a:rPr lang="ja-JP" altLang="en-US" sz="2800" dirty="0">
                <a:solidFill>
                  <a:schemeClr val="bg1"/>
                </a:solidFill>
                <a:latin typeface="ＭＳ Ｐゴシック" panose="020B0600070205080204" pitchFamily="50" charset="-128"/>
              </a:rPr>
              <a:t>クローズアップ現代</a:t>
            </a:r>
            <a:br>
              <a:rPr lang="ja-JP" altLang="en-US" sz="2800" dirty="0">
                <a:solidFill>
                  <a:schemeClr val="bg1"/>
                </a:solidFill>
                <a:latin typeface="ＭＳ Ｐゴシック" panose="020B0600070205080204" pitchFamily="50" charset="-128"/>
              </a:rPr>
            </a:br>
            <a:r>
              <a:rPr lang="ja-JP" altLang="en-US" sz="4000" dirty="0">
                <a:latin typeface="ＭＳ Ｐゴシック" panose="020B0600070205080204" pitchFamily="50" charset="-128"/>
              </a:rPr>
              <a:t>「放射性物質“トリウム”最前線」</a:t>
            </a:r>
          </a:p>
        </p:txBody>
      </p:sp>
      <p:sp>
        <p:nvSpPr>
          <p:cNvPr id="86037" name="Rectangle 21"/>
          <p:cNvSpPr>
            <a:spLocks noChangeArrowheads="1"/>
          </p:cNvSpPr>
          <p:nvPr/>
        </p:nvSpPr>
        <p:spPr bwMode="auto">
          <a:xfrm>
            <a:off x="0" y="-7938"/>
            <a:ext cx="810101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900" dirty="0">
                <a:solidFill>
                  <a:schemeClr val="bg1"/>
                </a:solidFill>
              </a:rPr>
              <a:t>＜第</a:t>
            </a:r>
            <a:r>
              <a:rPr lang="en-US" altLang="ja-JP" sz="900" dirty="0">
                <a:solidFill>
                  <a:schemeClr val="bg1"/>
                </a:solidFill>
              </a:rPr>
              <a:t>46</a:t>
            </a:r>
            <a:r>
              <a:rPr lang="ja-JP" altLang="en-US" sz="900" dirty="0">
                <a:solidFill>
                  <a:schemeClr val="bg1"/>
                </a:solidFill>
              </a:rPr>
              <a:t>回レアメタル研究会＞「原子力レアメタル、他」（特別企画）　</a:t>
            </a:r>
            <a:r>
              <a:rPr lang="en-US" altLang="ja-JP" sz="900" dirty="0">
                <a:solidFill>
                  <a:schemeClr val="bg1"/>
                </a:solidFill>
              </a:rPr>
              <a:t>2011</a:t>
            </a:r>
            <a:r>
              <a:rPr lang="ja-JP" altLang="en-US" sz="900" dirty="0">
                <a:solidFill>
                  <a:schemeClr val="bg1"/>
                </a:solidFill>
              </a:rPr>
              <a:t>年</a:t>
            </a:r>
            <a:r>
              <a:rPr lang="en-US" altLang="ja-JP" sz="900" dirty="0">
                <a:solidFill>
                  <a:schemeClr val="bg1"/>
                </a:solidFill>
              </a:rPr>
              <a:t>7</a:t>
            </a:r>
            <a:r>
              <a:rPr lang="ja-JP" altLang="en-US" sz="900" dirty="0">
                <a:solidFill>
                  <a:schemeClr val="bg1"/>
                </a:solidFill>
              </a:rPr>
              <a:t>月</a:t>
            </a:r>
            <a:r>
              <a:rPr lang="en-US" altLang="ja-JP" sz="900" dirty="0">
                <a:solidFill>
                  <a:schemeClr val="bg1"/>
                </a:solidFill>
              </a:rPr>
              <a:t>26</a:t>
            </a:r>
            <a:r>
              <a:rPr lang="ja-JP" altLang="en-US" sz="900" dirty="0">
                <a:solidFill>
                  <a:schemeClr val="bg1"/>
                </a:solidFill>
              </a:rPr>
              <a:t>日</a:t>
            </a:r>
            <a:r>
              <a:rPr lang="en-US" altLang="ja-JP" sz="900" dirty="0">
                <a:solidFill>
                  <a:schemeClr val="bg1"/>
                </a:solidFill>
              </a:rPr>
              <a:t>(</a:t>
            </a:r>
            <a:r>
              <a:rPr lang="ja-JP" altLang="en-US" sz="900" dirty="0">
                <a:solidFill>
                  <a:schemeClr val="bg1"/>
                </a:solidFill>
              </a:rPr>
              <a:t>火</a:t>
            </a:r>
            <a:r>
              <a:rPr lang="en-US" altLang="ja-JP" sz="900" dirty="0">
                <a:solidFill>
                  <a:schemeClr val="bg1"/>
                </a:solidFill>
              </a:rPr>
              <a:t>)</a:t>
            </a:r>
            <a:r>
              <a:rPr lang="ja-JP" altLang="en-US" sz="900" dirty="0">
                <a:solidFill>
                  <a:schemeClr val="bg1"/>
                </a:solidFill>
              </a:rPr>
              <a:t>　東京大学生産技術研究所　</a:t>
            </a:r>
            <a:r>
              <a:rPr lang="en-US" altLang="ja-JP" sz="900" dirty="0">
                <a:solidFill>
                  <a:schemeClr val="bg1"/>
                </a:solidFill>
              </a:rPr>
              <a:t>An </a:t>
            </a:r>
            <a:r>
              <a:rPr lang="ja-JP" altLang="en-US" sz="900" dirty="0">
                <a:solidFill>
                  <a:schemeClr val="bg1"/>
                </a:solidFill>
              </a:rPr>
              <a:t>棟</a:t>
            </a:r>
            <a:r>
              <a:rPr lang="en-US" altLang="ja-JP" sz="900" dirty="0">
                <a:solidFill>
                  <a:schemeClr val="bg1"/>
                </a:solidFill>
              </a:rPr>
              <a:t>2F</a:t>
            </a:r>
            <a:r>
              <a:rPr lang="ja-JP" altLang="en-US" sz="900" dirty="0">
                <a:solidFill>
                  <a:schemeClr val="bg1"/>
                </a:solidFill>
              </a:rPr>
              <a:t>　コンベンションホール</a:t>
            </a:r>
          </a:p>
        </p:txBody>
      </p:sp>
      <p:sp>
        <p:nvSpPr>
          <p:cNvPr id="86039" name="Rectangle 23"/>
          <p:cNvSpPr>
            <a:spLocks noChangeArrowheads="1"/>
          </p:cNvSpPr>
          <p:nvPr/>
        </p:nvSpPr>
        <p:spPr bwMode="auto">
          <a:xfrm>
            <a:off x="720725" y="1365250"/>
            <a:ext cx="76145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400" dirty="0"/>
              <a:t>http://cgi4.nhk.or.jp/eco-channel/jp/movie/play.cgi?movie=j_gendai_20101110_0732</a:t>
            </a:r>
          </a:p>
        </p:txBody>
      </p:sp>
      <p:cxnSp>
        <p:nvCxnSpPr>
          <p:cNvPr id="3" name="直線矢印コネクタ 2"/>
          <p:cNvCxnSpPr/>
          <p:nvPr/>
        </p:nvCxnSpPr>
        <p:spPr>
          <a:xfrm flipV="1">
            <a:off x="5663555" y="5947646"/>
            <a:ext cx="664417" cy="59881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4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6021"/>
                                        </p:tgtEl>
                                        <p:attrNameLst>
                                          <p:attrName>style.visibility</p:attrName>
                                        </p:attrNameLst>
                                      </p:cBhvr>
                                      <p:to>
                                        <p:strVal val="visible"/>
                                      </p:to>
                                    </p:set>
                                    <p:animEffect transition="in" filter="fade">
                                      <p:cBhvr>
                                        <p:cTn id="7" dur="2000"/>
                                        <p:tgtEl>
                                          <p:spTgt spid="86021"/>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86019"/>
                                        </p:tgtEl>
                                        <p:attrNameLst>
                                          <p:attrName>style.visibility</p:attrName>
                                        </p:attrNameLst>
                                      </p:cBhvr>
                                      <p:to>
                                        <p:strVal val="visible"/>
                                      </p:to>
                                    </p:set>
                                    <p:animEffect transition="in" filter="fade">
                                      <p:cBhvr>
                                        <p:cTn id="11" dur="2000"/>
                                        <p:tgtEl>
                                          <p:spTgt spid="86019"/>
                                        </p:tgtEl>
                                      </p:cBhvr>
                                    </p:animEffect>
                                  </p:childTnLst>
                                </p:cTn>
                              </p:par>
                            </p:childTnLst>
                          </p:cTn>
                        </p:par>
                        <p:par>
                          <p:cTn id="12" fill="hold" nodeType="afterGroup">
                            <p:stCondLst>
                              <p:cond delay="4000"/>
                            </p:stCondLst>
                            <p:childTnLst>
                              <p:par>
                                <p:cTn id="13" presetID="10" presetClass="entr" presetSubtype="0" fill="hold" nodeType="afterEffect">
                                  <p:stCondLst>
                                    <p:cond delay="0"/>
                                  </p:stCondLst>
                                  <p:childTnLst>
                                    <p:set>
                                      <p:cBhvr>
                                        <p:cTn id="14" dur="1" fill="hold">
                                          <p:stCondLst>
                                            <p:cond delay="0"/>
                                          </p:stCondLst>
                                        </p:cTn>
                                        <p:tgtEl>
                                          <p:spTgt spid="86020"/>
                                        </p:tgtEl>
                                        <p:attrNameLst>
                                          <p:attrName>style.visibility</p:attrName>
                                        </p:attrNameLst>
                                      </p:cBhvr>
                                      <p:to>
                                        <p:strVal val="visible"/>
                                      </p:to>
                                    </p:set>
                                    <p:animEffect transition="in" filter="fade">
                                      <p:cBhvr>
                                        <p:cTn id="15" dur="2000"/>
                                        <p:tgtEl>
                                          <p:spTgt spid="86020"/>
                                        </p:tgtEl>
                                      </p:cBhvr>
                                    </p:animEffect>
                                  </p:childTnLst>
                                </p:cTn>
                              </p:par>
                            </p:childTnLst>
                          </p:cTn>
                        </p:par>
                        <p:par>
                          <p:cTn id="16" fill="hold" nodeType="afterGroup">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86022"/>
                                        </p:tgtEl>
                                        <p:attrNameLst>
                                          <p:attrName>style.visibility</p:attrName>
                                        </p:attrNameLst>
                                      </p:cBhvr>
                                      <p:to>
                                        <p:strVal val="visible"/>
                                      </p:to>
                                    </p:set>
                                    <p:animEffect transition="in" filter="fade">
                                      <p:cBhvr>
                                        <p:cTn id="19" dur="2000"/>
                                        <p:tgtEl>
                                          <p:spTgt spid="86022"/>
                                        </p:tgtEl>
                                      </p:cBhvr>
                                    </p:animEffect>
                                  </p:childTnLst>
                                </p:cTn>
                              </p:par>
                            </p:childTnLst>
                          </p:cTn>
                        </p:par>
                        <p:par>
                          <p:cTn id="20" fill="hold" nodeType="afterGroup">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86023"/>
                                        </p:tgtEl>
                                        <p:attrNameLst>
                                          <p:attrName>style.visibility</p:attrName>
                                        </p:attrNameLst>
                                      </p:cBhvr>
                                      <p:to>
                                        <p:strVal val="visible"/>
                                      </p:to>
                                    </p:set>
                                    <p:animEffect transition="in" filter="fade">
                                      <p:cBhvr>
                                        <p:cTn id="23" dur="2000"/>
                                        <p:tgtEl>
                                          <p:spTgt spid="86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p:bldP spid="860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066800"/>
            <a:ext cx="9144000" cy="579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2" t="15329" r="3153" b="12381"/>
          <a:stretch/>
        </p:blipFill>
        <p:spPr bwMode="auto">
          <a:xfrm>
            <a:off x="243067" y="2334643"/>
            <a:ext cx="2731627" cy="162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08" t="15321" r="3571" b="11768"/>
          <a:stretch/>
        </p:blipFill>
        <p:spPr bwMode="auto">
          <a:xfrm>
            <a:off x="3171462" y="2258954"/>
            <a:ext cx="2777925" cy="1682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33" t="11789" r="2523" b="10452"/>
          <a:stretch/>
        </p:blipFill>
        <p:spPr bwMode="auto">
          <a:xfrm>
            <a:off x="6169305" y="2201772"/>
            <a:ext cx="2823503" cy="179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09" t="11789" r="3572" b="10452"/>
          <a:stretch/>
        </p:blipFill>
        <p:spPr bwMode="auto">
          <a:xfrm>
            <a:off x="243067" y="4218627"/>
            <a:ext cx="2777925" cy="179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752" t="11046" r="4106" b="10540"/>
          <a:stretch/>
        </p:blipFill>
        <p:spPr bwMode="auto">
          <a:xfrm>
            <a:off x="3278458" y="4213183"/>
            <a:ext cx="2731627" cy="179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754" t="16189" r="4044" b="11730"/>
          <a:stretch/>
        </p:blipFill>
        <p:spPr bwMode="auto">
          <a:xfrm>
            <a:off x="6169305" y="4367333"/>
            <a:ext cx="2731627" cy="1648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11"/>
          <p:cNvSpPr>
            <a:spLocks noChangeArrowheads="1"/>
          </p:cNvSpPr>
          <p:nvPr/>
        </p:nvSpPr>
        <p:spPr bwMode="auto">
          <a:xfrm>
            <a:off x="243067" y="1311533"/>
            <a:ext cx="66816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ja-JP" altLang="en-US" sz="2400" dirty="0" smtClean="0">
                <a:solidFill>
                  <a:schemeClr val="bg1"/>
                </a:solidFill>
                <a:latin typeface="+mn-ea"/>
                <a:ea typeface="+mn-ea"/>
              </a:rPr>
              <a:t>トリウムが適切に理解されていれば起こらなかった</a:t>
            </a:r>
            <a:endParaRPr lang="ja-JP" altLang="en-US" sz="2400" dirty="0">
              <a:solidFill>
                <a:schemeClr val="bg1"/>
              </a:solidFill>
              <a:latin typeface="+mn-ea"/>
              <a:ea typeface="+mn-ea"/>
            </a:endParaRPr>
          </a:p>
        </p:txBody>
      </p:sp>
      <p:sp>
        <p:nvSpPr>
          <p:cNvPr id="3" name="正方形/長方形 2"/>
          <p:cNvSpPr/>
          <p:nvPr/>
        </p:nvSpPr>
        <p:spPr>
          <a:xfrm>
            <a:off x="4419600" y="6107668"/>
            <a:ext cx="4023858" cy="369332"/>
          </a:xfrm>
          <a:prstGeom prst="rect">
            <a:avLst/>
          </a:prstGeom>
        </p:spPr>
        <p:txBody>
          <a:bodyPr wrap="none">
            <a:spAutoFit/>
          </a:bodyPr>
          <a:lstStyle/>
          <a:p>
            <a:r>
              <a:rPr lang="ja-JP" altLang="en-US" dirty="0">
                <a:solidFill>
                  <a:schemeClr val="bg1"/>
                </a:solidFill>
                <a:latin typeface="+mn-ea"/>
                <a:ea typeface="+mn-ea"/>
              </a:rPr>
              <a:t>（</a:t>
            </a:r>
            <a:r>
              <a:rPr lang="ja-JP" altLang="en-US" dirty="0" smtClean="0">
                <a:solidFill>
                  <a:schemeClr val="bg1"/>
                </a:solidFill>
                <a:latin typeface="+mn-ea"/>
                <a:ea typeface="+mn-ea"/>
              </a:rPr>
              <a:t>日テレ　</a:t>
            </a:r>
            <a:r>
              <a:rPr lang="en-US" altLang="ja-JP" dirty="0" smtClean="0">
                <a:solidFill>
                  <a:schemeClr val="bg1"/>
                </a:solidFill>
                <a:latin typeface="+mn-ea"/>
                <a:ea typeface="+mn-ea"/>
              </a:rPr>
              <a:t>news every. 2011</a:t>
            </a:r>
            <a:r>
              <a:rPr lang="ja-JP" altLang="en-US" dirty="0" smtClean="0">
                <a:solidFill>
                  <a:schemeClr val="bg1"/>
                </a:solidFill>
                <a:latin typeface="+mn-ea"/>
                <a:ea typeface="+mn-ea"/>
              </a:rPr>
              <a:t>年</a:t>
            </a:r>
            <a:r>
              <a:rPr lang="en-US" altLang="ja-JP" dirty="0" smtClean="0">
                <a:solidFill>
                  <a:schemeClr val="bg1"/>
                </a:solidFill>
                <a:latin typeface="+mn-ea"/>
                <a:ea typeface="+mn-ea"/>
              </a:rPr>
              <a:t>11</a:t>
            </a:r>
            <a:r>
              <a:rPr lang="ja-JP" altLang="en-US" dirty="0" smtClean="0">
                <a:solidFill>
                  <a:schemeClr val="bg1"/>
                </a:solidFill>
                <a:latin typeface="+mn-ea"/>
                <a:ea typeface="+mn-ea"/>
              </a:rPr>
              <a:t>月</a:t>
            </a:r>
            <a:r>
              <a:rPr lang="en-US" altLang="ja-JP" dirty="0" smtClean="0">
                <a:solidFill>
                  <a:schemeClr val="bg1"/>
                </a:solidFill>
                <a:latin typeface="+mn-ea"/>
                <a:ea typeface="+mn-ea"/>
              </a:rPr>
              <a:t>30</a:t>
            </a:r>
            <a:r>
              <a:rPr lang="ja-JP" altLang="en-US" dirty="0" smtClean="0">
                <a:solidFill>
                  <a:schemeClr val="bg1"/>
                </a:solidFill>
                <a:latin typeface="+mn-ea"/>
                <a:ea typeface="+mn-ea"/>
              </a:rPr>
              <a:t>日）</a:t>
            </a:r>
            <a:endParaRPr lang="ja-JP" altLang="en-US" dirty="0">
              <a:solidFill>
                <a:schemeClr val="bg1"/>
              </a:solidFill>
              <a:latin typeface="+mn-ea"/>
              <a:ea typeface="+mn-ea"/>
            </a:endParaRPr>
          </a:p>
        </p:txBody>
      </p:sp>
      <p:pic>
        <p:nvPicPr>
          <p:cNvPr id="20" name="Picture 213" descr="図1"/>
          <p:cNvPicPr>
            <a:picLocks noChangeAspect="1" noChangeArrowheads="1"/>
          </p:cNvPicPr>
          <p:nvPr/>
        </p:nvPicPr>
        <p:blipFill rotWithShape="1">
          <a:blip r:embed="rId8">
            <a:extLst>
              <a:ext uri="{28A0092B-C50C-407E-A947-70E740481C1C}">
                <a14:useLocalDpi xmlns:a14="http://schemas.microsoft.com/office/drawing/2010/main" val="0"/>
              </a:ext>
            </a:extLst>
          </a:blip>
          <a:srcRect l="68" r="68" b="77249"/>
          <a:stretch/>
        </p:blipFill>
        <p:spPr bwMode="auto">
          <a:xfrm>
            <a:off x="0" y="-27384"/>
            <a:ext cx="9144000" cy="1287224"/>
          </a:xfrm>
          <a:prstGeom prst="rect">
            <a:avLst/>
          </a:prstGeom>
          <a:noFill/>
          <a:extLst>
            <a:ext uri="{909E8E84-426E-40DD-AFC4-6F175D3DCCD1}">
              <a14:hiddenFill xmlns:a14="http://schemas.microsoft.com/office/drawing/2010/main">
                <a:solidFill>
                  <a:srgbClr val="FFFFFF"/>
                </a:solidFill>
              </a14:hiddenFill>
            </a:ext>
          </a:extLst>
        </p:spPr>
      </p:pic>
      <p:sp>
        <p:nvSpPr>
          <p:cNvPr id="23" name="タイトル 1"/>
          <p:cNvSpPr txBox="1">
            <a:spLocks/>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ＭＳ Ｐゴシック" charset="-128"/>
              </a:defRPr>
            </a:lvl2pPr>
            <a:lvl3pPr algn="ctr" rtl="0" fontAlgn="base">
              <a:spcBef>
                <a:spcPct val="0"/>
              </a:spcBef>
              <a:spcAft>
                <a:spcPct val="0"/>
              </a:spcAft>
              <a:defRPr kumimoji="1" sz="4400">
                <a:solidFill>
                  <a:schemeClr val="tx2"/>
                </a:solidFill>
                <a:latin typeface="Arial" charset="0"/>
                <a:ea typeface="ＭＳ Ｐゴシック" charset="-128"/>
              </a:defRPr>
            </a:lvl3pPr>
            <a:lvl4pPr algn="ctr" rtl="0" fontAlgn="base">
              <a:spcBef>
                <a:spcPct val="0"/>
              </a:spcBef>
              <a:spcAft>
                <a:spcPct val="0"/>
              </a:spcAft>
              <a:defRPr kumimoji="1" sz="4400">
                <a:solidFill>
                  <a:schemeClr val="tx2"/>
                </a:solidFill>
                <a:latin typeface="Arial" charset="0"/>
                <a:ea typeface="ＭＳ Ｐゴシック" charset="-128"/>
              </a:defRPr>
            </a:lvl4pPr>
            <a:lvl5pPr algn="ctr" rtl="0" fontAlgn="base">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r>
              <a:rPr lang="ja-JP" altLang="en-US" dirty="0" smtClean="0">
                <a:solidFill>
                  <a:schemeClr val="bg1"/>
                </a:solidFill>
              </a:rPr>
              <a:t>新潟トリウム事件</a:t>
            </a:r>
            <a:endParaRPr lang="ja-JP" altLang="en-US" dirty="0">
              <a:solidFill>
                <a:schemeClr val="bg1"/>
              </a:solidFill>
            </a:endParaRPr>
          </a:p>
        </p:txBody>
      </p:sp>
      <p:sp>
        <p:nvSpPr>
          <p:cNvPr id="24" name="Text Box 11"/>
          <p:cNvSpPr txBox="1">
            <a:spLocks noChangeArrowheads="1"/>
          </p:cNvSpPr>
          <p:nvPr/>
        </p:nvSpPr>
        <p:spPr bwMode="auto">
          <a:xfrm>
            <a:off x="7643101" y="47625"/>
            <a:ext cx="139339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ja-JP" sz="1200" dirty="0">
                <a:solidFill>
                  <a:schemeClr val="bg1"/>
                </a:solidFill>
              </a:rPr>
              <a:t>©Takashi Kamei, </a:t>
            </a:r>
            <a:r>
              <a:rPr lang="en-US" altLang="ja-JP" sz="1200" dirty="0" smtClean="0">
                <a:solidFill>
                  <a:schemeClr val="bg1"/>
                </a:solidFill>
              </a:rPr>
              <a:t>2012</a:t>
            </a:r>
            <a:endParaRPr lang="en-US" altLang="ja-JP" sz="1200" dirty="0">
              <a:solidFill>
                <a:schemeClr val="bg1"/>
              </a:solidFill>
            </a:endParaRPr>
          </a:p>
        </p:txBody>
      </p:sp>
      <p:sp>
        <p:nvSpPr>
          <p:cNvPr id="25" name="テキスト ボックス 24"/>
          <p:cNvSpPr txBox="1"/>
          <p:nvPr/>
        </p:nvSpPr>
        <p:spPr>
          <a:xfrm>
            <a:off x="0" y="0"/>
            <a:ext cx="7579319" cy="25391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ja-JP" sz="1050" dirty="0" smtClean="0">
                <a:solidFill>
                  <a:schemeClr val="bg1"/>
                </a:solidFill>
              </a:rPr>
              <a:t>2012</a:t>
            </a:r>
            <a:r>
              <a:rPr lang="ja-JP" altLang="en-US" sz="1050" dirty="0" smtClean="0">
                <a:solidFill>
                  <a:schemeClr val="bg1"/>
                </a:solidFill>
              </a:rPr>
              <a:t>年</a:t>
            </a:r>
            <a:r>
              <a:rPr lang="en-US" altLang="ja-JP" sz="1050" dirty="0" smtClean="0">
                <a:solidFill>
                  <a:schemeClr val="bg1"/>
                </a:solidFill>
              </a:rPr>
              <a:t>9</a:t>
            </a:r>
            <a:r>
              <a:rPr lang="ja-JP" altLang="en-US" sz="1050" dirty="0" smtClean="0">
                <a:solidFill>
                  <a:schemeClr val="bg1"/>
                </a:solidFill>
              </a:rPr>
              <a:t>月</a:t>
            </a:r>
            <a:r>
              <a:rPr lang="en-US" altLang="ja-JP" sz="1050" dirty="0" smtClean="0">
                <a:solidFill>
                  <a:schemeClr val="bg1"/>
                </a:solidFill>
              </a:rPr>
              <a:t>18</a:t>
            </a:r>
            <a:r>
              <a:rPr lang="ja-JP" altLang="en-US" sz="1050" dirty="0" smtClean="0">
                <a:solidFill>
                  <a:schemeClr val="bg1"/>
                </a:solidFill>
              </a:rPr>
              <a:t>日（火）　</a:t>
            </a:r>
            <a:r>
              <a:rPr lang="ja-JP" altLang="en-US" sz="1050" dirty="0">
                <a:solidFill>
                  <a:schemeClr val="bg1"/>
                </a:solidFill>
              </a:rPr>
              <a:t>環境・エネルギー・社会工学部会　資源循環フォーラム　シンポジウム</a:t>
            </a:r>
            <a:r>
              <a:rPr lang="en-US" altLang="ja-JP" sz="1050" dirty="0">
                <a:solidFill>
                  <a:schemeClr val="bg1"/>
                </a:solidFill>
              </a:rPr>
              <a:t>『</a:t>
            </a:r>
            <a:r>
              <a:rPr lang="ja-JP" altLang="en-US" sz="1050" dirty="0">
                <a:solidFill>
                  <a:schemeClr val="bg1"/>
                </a:solidFill>
              </a:rPr>
              <a:t>パイロリサイクル－２</a:t>
            </a:r>
            <a:r>
              <a:rPr lang="en-US" altLang="ja-JP" sz="1050" dirty="0">
                <a:solidFill>
                  <a:schemeClr val="bg1"/>
                </a:solidFill>
              </a:rPr>
              <a:t>』</a:t>
            </a:r>
            <a:endParaRPr lang="en-US" altLang="ja-JP" sz="1050" dirty="0" smtClean="0">
              <a:solidFill>
                <a:schemeClr val="bg1"/>
              </a:solidFill>
            </a:endParaRPr>
          </a:p>
        </p:txBody>
      </p:sp>
    </p:spTree>
    <p:extLst>
      <p:ext uri="{BB962C8B-B14F-4D97-AF65-F5344CB8AC3E}">
        <p14:creationId xmlns:p14="http://schemas.microsoft.com/office/powerpoint/2010/main" val="338008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図1"/>
          <p:cNvPicPr>
            <a:picLocks noChangeAspect="1" noChangeArrowheads="1"/>
          </p:cNvPicPr>
          <p:nvPr/>
        </p:nvPicPr>
        <p:blipFill>
          <a:blip r:embed="rId2">
            <a:extLst>
              <a:ext uri="{28A0092B-C50C-407E-A947-70E740481C1C}">
                <a14:useLocalDpi xmlns:a14="http://schemas.microsoft.com/office/drawing/2010/main" val="0"/>
              </a:ext>
            </a:extLst>
          </a:blip>
          <a:srcRect t="4311"/>
          <a:stretch>
            <a:fillRect/>
          </a:stretch>
        </p:blipFill>
        <p:spPr bwMode="auto">
          <a:xfrm>
            <a:off x="7381875" y="0"/>
            <a:ext cx="1762125" cy="835025"/>
          </a:xfrm>
          <a:prstGeom prst="rect">
            <a:avLst/>
          </a:prstGeom>
          <a:noFill/>
          <a:extLst>
            <a:ext uri="{909E8E84-426E-40DD-AFC4-6F175D3DCCD1}">
              <a14:hiddenFill xmlns:a14="http://schemas.microsoft.com/office/drawing/2010/main">
                <a:solidFill>
                  <a:srgbClr val="FFFFFF"/>
                </a:solidFill>
              </a14:hiddenFill>
            </a:ext>
          </a:extLst>
        </p:spPr>
      </p:pic>
      <p:sp>
        <p:nvSpPr>
          <p:cNvPr id="48131" name="Rectangle 3"/>
          <p:cNvSpPr>
            <a:spLocks noChangeArrowheads="1"/>
          </p:cNvSpPr>
          <p:nvPr/>
        </p:nvSpPr>
        <p:spPr bwMode="auto">
          <a:xfrm>
            <a:off x="0" y="0"/>
            <a:ext cx="7451725" cy="835025"/>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8132" name="Rectangle 4"/>
          <p:cNvSpPr>
            <a:spLocks noChangeArrowheads="1"/>
          </p:cNvSpPr>
          <p:nvPr/>
        </p:nvSpPr>
        <p:spPr bwMode="auto">
          <a:xfrm>
            <a:off x="0" y="0"/>
            <a:ext cx="9144000" cy="10795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pic>
        <p:nvPicPr>
          <p:cNvPr id="48133" name="Picture 5"/>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78225" y="1628775"/>
            <a:ext cx="1209675"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4" name="Rectangle 6"/>
          <p:cNvSpPr>
            <a:spLocks noChangeArrowheads="1"/>
          </p:cNvSpPr>
          <p:nvPr/>
        </p:nvSpPr>
        <p:spPr bwMode="auto">
          <a:xfrm>
            <a:off x="0" y="115888"/>
            <a:ext cx="7451725" cy="719137"/>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8135" name="Rectangle 7"/>
          <p:cNvSpPr>
            <a:spLocks noChangeArrowheads="1"/>
          </p:cNvSpPr>
          <p:nvPr/>
        </p:nvSpPr>
        <p:spPr bwMode="auto">
          <a:xfrm>
            <a:off x="250825" y="250825"/>
            <a:ext cx="2795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ja-JP" altLang="en-US" sz="2800">
                <a:solidFill>
                  <a:schemeClr val="bg1"/>
                </a:solidFill>
              </a:rPr>
              <a:t>・・・グーグルは？</a:t>
            </a:r>
          </a:p>
        </p:txBody>
      </p:sp>
      <p:sp>
        <p:nvSpPr>
          <p:cNvPr id="48137" name="AutoShape 9"/>
          <p:cNvSpPr>
            <a:spLocks noChangeArrowheads="1"/>
          </p:cNvSpPr>
          <p:nvPr/>
        </p:nvSpPr>
        <p:spPr bwMode="auto">
          <a:xfrm>
            <a:off x="382588" y="3749675"/>
            <a:ext cx="3876675" cy="264477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sp>
        <p:nvSpPr>
          <p:cNvPr id="48138" name="AutoShape 10"/>
          <p:cNvSpPr>
            <a:spLocks noChangeArrowheads="1"/>
          </p:cNvSpPr>
          <p:nvPr/>
        </p:nvSpPr>
        <p:spPr bwMode="auto">
          <a:xfrm>
            <a:off x="155575" y="884238"/>
            <a:ext cx="3849688" cy="492125"/>
          </a:xfrm>
          <a:prstGeom prst="leftRightArrow">
            <a:avLst>
              <a:gd name="adj1" fmla="val 68537"/>
              <a:gd name="adj2" fmla="val 88402"/>
            </a:avLst>
          </a:prstGeom>
          <a:solidFill>
            <a:srgbClr val="FF66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ja-JP" altLang="en-US">
                <a:solidFill>
                  <a:schemeClr val="bg1"/>
                </a:solidFill>
                <a:latin typeface="ＭＳ Ｐゴシック" panose="020B0600070205080204" pitchFamily="50" charset="-128"/>
              </a:rPr>
              <a:t>供給サイド</a:t>
            </a:r>
          </a:p>
        </p:txBody>
      </p:sp>
      <p:sp>
        <p:nvSpPr>
          <p:cNvPr id="48139" name="Rectangle 11"/>
          <p:cNvSpPr>
            <a:spLocks noChangeArrowheads="1"/>
          </p:cNvSpPr>
          <p:nvPr/>
        </p:nvSpPr>
        <p:spPr bwMode="auto">
          <a:xfrm>
            <a:off x="8051800" y="4708525"/>
            <a:ext cx="90488" cy="88900"/>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40" name="AutoShape 12"/>
          <p:cNvSpPr>
            <a:spLocks noChangeArrowheads="1"/>
          </p:cNvSpPr>
          <p:nvPr/>
        </p:nvSpPr>
        <p:spPr bwMode="auto">
          <a:xfrm>
            <a:off x="1549400" y="3119438"/>
            <a:ext cx="5049838" cy="476250"/>
          </a:xfrm>
          <a:prstGeom prst="roundRect">
            <a:avLst>
              <a:gd name="adj" fmla="val 50000"/>
            </a:avLst>
          </a:prstGeom>
          <a:solidFill>
            <a:srgbClr val="FFCC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ja-JP" altLang="en-US" b="1">
                <a:solidFill>
                  <a:schemeClr val="bg1"/>
                </a:solidFill>
                <a:latin typeface="ＭＳ Ｐゴシック" panose="020B0600070205080204" pitchFamily="50" charset="-128"/>
              </a:rPr>
              <a:t>スマートグリッド</a:t>
            </a:r>
          </a:p>
        </p:txBody>
      </p:sp>
      <p:sp>
        <p:nvSpPr>
          <p:cNvPr id="48141" name="AutoShape 13"/>
          <p:cNvSpPr>
            <a:spLocks noChangeArrowheads="1"/>
          </p:cNvSpPr>
          <p:nvPr/>
        </p:nvSpPr>
        <p:spPr bwMode="auto">
          <a:xfrm>
            <a:off x="7312025" y="2555875"/>
            <a:ext cx="1635125" cy="1223963"/>
          </a:xfrm>
          <a:prstGeom prst="upArrow">
            <a:avLst>
              <a:gd name="adj1" fmla="val 75148"/>
              <a:gd name="adj2" fmla="val 38653"/>
            </a:avLst>
          </a:prstGeom>
          <a:solidFill>
            <a:srgbClr val="99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42" name="Rectangle 14"/>
          <p:cNvSpPr>
            <a:spLocks noChangeArrowheads="1"/>
          </p:cNvSpPr>
          <p:nvPr/>
        </p:nvSpPr>
        <p:spPr bwMode="auto">
          <a:xfrm>
            <a:off x="7648575" y="3046413"/>
            <a:ext cx="269875" cy="231775"/>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43" name="Rectangle 15"/>
          <p:cNvSpPr>
            <a:spLocks noChangeArrowheads="1"/>
          </p:cNvSpPr>
          <p:nvPr/>
        </p:nvSpPr>
        <p:spPr bwMode="auto">
          <a:xfrm>
            <a:off x="7978775" y="3046413"/>
            <a:ext cx="269875" cy="231775"/>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44" name="Rectangle 16"/>
          <p:cNvSpPr>
            <a:spLocks noChangeArrowheads="1"/>
          </p:cNvSpPr>
          <p:nvPr/>
        </p:nvSpPr>
        <p:spPr bwMode="auto">
          <a:xfrm>
            <a:off x="7648575" y="3340100"/>
            <a:ext cx="269875" cy="231775"/>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45" name="Rectangle 17"/>
          <p:cNvSpPr>
            <a:spLocks noChangeArrowheads="1"/>
          </p:cNvSpPr>
          <p:nvPr/>
        </p:nvSpPr>
        <p:spPr bwMode="auto">
          <a:xfrm>
            <a:off x="7978775" y="3340100"/>
            <a:ext cx="269875" cy="231775"/>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46" name="AutoShape 18"/>
          <p:cNvSpPr>
            <a:spLocks noChangeArrowheads="1"/>
          </p:cNvSpPr>
          <p:nvPr/>
        </p:nvSpPr>
        <p:spPr bwMode="auto">
          <a:xfrm>
            <a:off x="7031038" y="2235200"/>
            <a:ext cx="476250" cy="206375"/>
          </a:xfrm>
          <a:prstGeom prst="parallelogram">
            <a:avLst>
              <a:gd name="adj" fmla="val 57692"/>
            </a:avLst>
          </a:prstGeom>
          <a:solidFill>
            <a:srgbClr val="3366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grpSp>
        <p:nvGrpSpPr>
          <p:cNvPr id="48147" name="Group 19"/>
          <p:cNvGrpSpPr>
            <a:grpSpLocks/>
          </p:cNvGrpSpPr>
          <p:nvPr/>
        </p:nvGrpSpPr>
        <p:grpSpPr bwMode="auto">
          <a:xfrm>
            <a:off x="6677025" y="3146425"/>
            <a:ext cx="423863" cy="423863"/>
            <a:chOff x="3611" y="3367"/>
            <a:chExt cx="267" cy="267"/>
          </a:xfrm>
        </p:grpSpPr>
        <p:sp>
          <p:nvSpPr>
            <p:cNvPr id="48148" name="Oval 20"/>
            <p:cNvSpPr>
              <a:spLocks noChangeArrowheads="1"/>
            </p:cNvSpPr>
            <p:nvPr/>
          </p:nvSpPr>
          <p:spPr bwMode="auto">
            <a:xfrm>
              <a:off x="3611" y="3367"/>
              <a:ext cx="267" cy="267"/>
            </a:xfrm>
            <a:prstGeom prst="ellipse">
              <a:avLst/>
            </a:prstGeom>
            <a:solidFill>
              <a:srgbClr val="666699"/>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49" name="AutoShape 21"/>
            <p:cNvSpPr>
              <a:spLocks noChangeArrowheads="1"/>
            </p:cNvSpPr>
            <p:nvPr/>
          </p:nvSpPr>
          <p:spPr bwMode="auto">
            <a:xfrm rot="-3600000">
              <a:off x="3718" y="3439"/>
              <a:ext cx="101" cy="39"/>
            </a:xfrm>
            <a:prstGeom prst="roundRect">
              <a:avLst>
                <a:gd name="adj" fmla="val 50000"/>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grpSp>
      <p:grpSp>
        <p:nvGrpSpPr>
          <p:cNvPr id="48150" name="Group 22"/>
          <p:cNvGrpSpPr>
            <a:grpSpLocks/>
          </p:cNvGrpSpPr>
          <p:nvPr/>
        </p:nvGrpSpPr>
        <p:grpSpPr bwMode="auto">
          <a:xfrm>
            <a:off x="533400" y="2014538"/>
            <a:ext cx="1620838" cy="717550"/>
            <a:chOff x="109" y="1645"/>
            <a:chExt cx="1021" cy="452"/>
          </a:xfrm>
        </p:grpSpPr>
        <p:sp>
          <p:nvSpPr>
            <p:cNvPr id="48151" name="AutoShape 23"/>
            <p:cNvSpPr>
              <a:spLocks noChangeArrowheads="1"/>
            </p:cNvSpPr>
            <p:nvPr/>
          </p:nvSpPr>
          <p:spPr bwMode="auto">
            <a:xfrm>
              <a:off x="289" y="1645"/>
              <a:ext cx="300" cy="130"/>
            </a:xfrm>
            <a:prstGeom prst="parallelogram">
              <a:avLst>
                <a:gd name="adj" fmla="val 57692"/>
              </a:avLst>
            </a:prstGeom>
            <a:solidFill>
              <a:srgbClr val="3366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52" name="AutoShape 24"/>
            <p:cNvSpPr>
              <a:spLocks noChangeArrowheads="1"/>
            </p:cNvSpPr>
            <p:nvPr/>
          </p:nvSpPr>
          <p:spPr bwMode="auto">
            <a:xfrm>
              <a:off x="561" y="1645"/>
              <a:ext cx="300" cy="130"/>
            </a:xfrm>
            <a:prstGeom prst="parallelogram">
              <a:avLst>
                <a:gd name="adj" fmla="val 57692"/>
              </a:avLst>
            </a:prstGeom>
            <a:solidFill>
              <a:srgbClr val="3366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53" name="AutoShape 25"/>
            <p:cNvSpPr>
              <a:spLocks noChangeArrowheads="1"/>
            </p:cNvSpPr>
            <p:nvPr/>
          </p:nvSpPr>
          <p:spPr bwMode="auto">
            <a:xfrm>
              <a:off x="830" y="1645"/>
              <a:ext cx="300" cy="130"/>
            </a:xfrm>
            <a:prstGeom prst="parallelogram">
              <a:avLst>
                <a:gd name="adj" fmla="val 57692"/>
              </a:avLst>
            </a:prstGeom>
            <a:solidFill>
              <a:srgbClr val="3366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54" name="AutoShape 26"/>
            <p:cNvSpPr>
              <a:spLocks noChangeArrowheads="1"/>
            </p:cNvSpPr>
            <p:nvPr/>
          </p:nvSpPr>
          <p:spPr bwMode="auto">
            <a:xfrm>
              <a:off x="198" y="1805"/>
              <a:ext cx="300" cy="130"/>
            </a:xfrm>
            <a:prstGeom prst="parallelogram">
              <a:avLst>
                <a:gd name="adj" fmla="val 57692"/>
              </a:avLst>
            </a:prstGeom>
            <a:solidFill>
              <a:srgbClr val="3366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55" name="AutoShape 27"/>
            <p:cNvSpPr>
              <a:spLocks noChangeArrowheads="1"/>
            </p:cNvSpPr>
            <p:nvPr/>
          </p:nvSpPr>
          <p:spPr bwMode="auto">
            <a:xfrm>
              <a:off x="470" y="1805"/>
              <a:ext cx="300" cy="130"/>
            </a:xfrm>
            <a:prstGeom prst="parallelogram">
              <a:avLst>
                <a:gd name="adj" fmla="val 57692"/>
              </a:avLst>
            </a:prstGeom>
            <a:solidFill>
              <a:srgbClr val="3366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56" name="AutoShape 28"/>
            <p:cNvSpPr>
              <a:spLocks noChangeArrowheads="1"/>
            </p:cNvSpPr>
            <p:nvPr/>
          </p:nvSpPr>
          <p:spPr bwMode="auto">
            <a:xfrm>
              <a:off x="739" y="1805"/>
              <a:ext cx="300" cy="130"/>
            </a:xfrm>
            <a:prstGeom prst="parallelogram">
              <a:avLst>
                <a:gd name="adj" fmla="val 57692"/>
              </a:avLst>
            </a:prstGeom>
            <a:solidFill>
              <a:srgbClr val="3366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57" name="AutoShape 29"/>
            <p:cNvSpPr>
              <a:spLocks noChangeArrowheads="1"/>
            </p:cNvSpPr>
            <p:nvPr/>
          </p:nvSpPr>
          <p:spPr bwMode="auto">
            <a:xfrm>
              <a:off x="109" y="1967"/>
              <a:ext cx="300" cy="130"/>
            </a:xfrm>
            <a:prstGeom prst="parallelogram">
              <a:avLst>
                <a:gd name="adj" fmla="val 57692"/>
              </a:avLst>
            </a:prstGeom>
            <a:solidFill>
              <a:srgbClr val="3366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58" name="AutoShape 30"/>
            <p:cNvSpPr>
              <a:spLocks noChangeArrowheads="1"/>
            </p:cNvSpPr>
            <p:nvPr/>
          </p:nvSpPr>
          <p:spPr bwMode="auto">
            <a:xfrm>
              <a:off x="381" y="1967"/>
              <a:ext cx="300" cy="130"/>
            </a:xfrm>
            <a:prstGeom prst="parallelogram">
              <a:avLst>
                <a:gd name="adj" fmla="val 57692"/>
              </a:avLst>
            </a:prstGeom>
            <a:solidFill>
              <a:srgbClr val="3366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59" name="AutoShape 31"/>
            <p:cNvSpPr>
              <a:spLocks noChangeArrowheads="1"/>
            </p:cNvSpPr>
            <p:nvPr/>
          </p:nvSpPr>
          <p:spPr bwMode="auto">
            <a:xfrm>
              <a:off x="650" y="1967"/>
              <a:ext cx="300" cy="130"/>
            </a:xfrm>
            <a:prstGeom prst="parallelogram">
              <a:avLst>
                <a:gd name="adj" fmla="val 57692"/>
              </a:avLst>
            </a:prstGeom>
            <a:solidFill>
              <a:srgbClr val="3366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grpSp>
      <p:grpSp>
        <p:nvGrpSpPr>
          <p:cNvPr id="48160" name="Group 32"/>
          <p:cNvGrpSpPr>
            <a:grpSpLocks/>
          </p:cNvGrpSpPr>
          <p:nvPr/>
        </p:nvGrpSpPr>
        <p:grpSpPr bwMode="auto">
          <a:xfrm>
            <a:off x="2063750" y="1981200"/>
            <a:ext cx="1098550" cy="788988"/>
            <a:chOff x="822" y="2726"/>
            <a:chExt cx="854" cy="613"/>
          </a:xfrm>
        </p:grpSpPr>
        <p:sp>
          <p:nvSpPr>
            <p:cNvPr id="48161" name="AutoShape 33"/>
            <p:cNvSpPr>
              <a:spLocks noChangeArrowheads="1"/>
            </p:cNvSpPr>
            <p:nvPr/>
          </p:nvSpPr>
          <p:spPr bwMode="auto">
            <a:xfrm rot="5400000">
              <a:off x="1047" y="2880"/>
              <a:ext cx="413" cy="105"/>
            </a:xfrm>
            <a:prstGeom prst="roundRect">
              <a:avLst>
                <a:gd name="adj" fmla="val 50000"/>
              </a:avLst>
            </a:prstGeom>
            <a:solidFill>
              <a:srgbClr val="339966"/>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62" name="AutoShape 34"/>
            <p:cNvSpPr>
              <a:spLocks noChangeArrowheads="1"/>
            </p:cNvSpPr>
            <p:nvPr/>
          </p:nvSpPr>
          <p:spPr bwMode="auto">
            <a:xfrm rot="12600000">
              <a:off x="1263" y="3234"/>
              <a:ext cx="413" cy="105"/>
            </a:xfrm>
            <a:prstGeom prst="roundRect">
              <a:avLst>
                <a:gd name="adj" fmla="val 50000"/>
              </a:avLst>
            </a:prstGeom>
            <a:solidFill>
              <a:srgbClr val="339966"/>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63" name="AutoShape 35"/>
            <p:cNvSpPr>
              <a:spLocks noChangeArrowheads="1"/>
            </p:cNvSpPr>
            <p:nvPr/>
          </p:nvSpPr>
          <p:spPr bwMode="auto">
            <a:xfrm rot="19800000">
              <a:off x="822" y="3232"/>
              <a:ext cx="413" cy="105"/>
            </a:xfrm>
            <a:prstGeom prst="roundRect">
              <a:avLst>
                <a:gd name="adj" fmla="val 50000"/>
              </a:avLst>
            </a:prstGeom>
            <a:solidFill>
              <a:srgbClr val="339966"/>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grpSp>
      <p:grpSp>
        <p:nvGrpSpPr>
          <p:cNvPr id="48164" name="Group 36"/>
          <p:cNvGrpSpPr>
            <a:grpSpLocks/>
          </p:cNvGrpSpPr>
          <p:nvPr/>
        </p:nvGrpSpPr>
        <p:grpSpPr bwMode="auto">
          <a:xfrm>
            <a:off x="2060575" y="3921125"/>
            <a:ext cx="2060575" cy="2354263"/>
            <a:chOff x="1274" y="2709"/>
            <a:chExt cx="1298" cy="1483"/>
          </a:xfrm>
        </p:grpSpPr>
        <p:sp>
          <p:nvSpPr>
            <p:cNvPr id="48165" name="AutoShape 37"/>
            <p:cNvSpPr>
              <a:spLocks noChangeArrowheads="1"/>
            </p:cNvSpPr>
            <p:nvPr/>
          </p:nvSpPr>
          <p:spPr bwMode="auto">
            <a:xfrm>
              <a:off x="1867" y="2709"/>
              <a:ext cx="520" cy="259"/>
            </a:xfrm>
            <a:prstGeom prst="cloudCallout">
              <a:avLst>
                <a:gd name="adj1" fmla="val -43750"/>
                <a:gd name="adj2" fmla="val 70000"/>
              </a:avLst>
            </a:prstGeom>
            <a:solidFill>
              <a:schemeClr val="bg1"/>
            </a:solidFill>
            <a:ln w="9525">
              <a:solidFill>
                <a:schemeClr val="bg2"/>
              </a:solidFill>
              <a:round/>
              <a:headEnd/>
              <a:tailEnd/>
            </a:ln>
            <a:effectLst>
              <a:outerShdw dist="35921" dir="2700000" algn="ctr" rotWithShape="0">
                <a:schemeClr val="bg2"/>
              </a:outerShdw>
            </a:effectLst>
          </p:spPr>
          <p:txBody>
            <a:bodyPr/>
            <a:lstStyle/>
            <a:p>
              <a:pPr algn="ctr">
                <a:spcBef>
                  <a:spcPct val="50000"/>
                </a:spcBef>
              </a:pPr>
              <a:endParaRPr lang="ja-JP" altLang="ja-JP">
                <a:latin typeface="ＭＳ Ｐゴシック" panose="020B0600070205080204" pitchFamily="50" charset="-128"/>
              </a:endParaRPr>
            </a:p>
          </p:txBody>
        </p:sp>
        <p:sp>
          <p:nvSpPr>
            <p:cNvPr id="48166" name="AutoShape 38"/>
            <p:cNvSpPr>
              <a:spLocks noChangeArrowheads="1"/>
            </p:cNvSpPr>
            <p:nvPr/>
          </p:nvSpPr>
          <p:spPr bwMode="auto">
            <a:xfrm flipV="1">
              <a:off x="1355" y="3089"/>
              <a:ext cx="544" cy="55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sp>
          <p:nvSpPr>
            <p:cNvPr id="48167" name="Rectangle 39"/>
            <p:cNvSpPr>
              <a:spLocks noChangeArrowheads="1"/>
            </p:cNvSpPr>
            <p:nvPr/>
          </p:nvSpPr>
          <p:spPr bwMode="auto">
            <a:xfrm>
              <a:off x="1819" y="2992"/>
              <a:ext cx="178" cy="649"/>
            </a:xfrm>
            <a:prstGeom prst="rect">
              <a:avLst/>
            </a:prstGeom>
            <a:solidFill>
              <a:schemeClr val="bg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68" name="AutoShape 40"/>
            <p:cNvSpPr>
              <a:spLocks noChangeArrowheads="1"/>
            </p:cNvSpPr>
            <p:nvPr/>
          </p:nvSpPr>
          <p:spPr bwMode="auto">
            <a:xfrm>
              <a:off x="2151" y="3843"/>
              <a:ext cx="267" cy="349"/>
            </a:xfrm>
            <a:prstGeom prst="roundRect">
              <a:avLst>
                <a:gd name="adj" fmla="val 31833"/>
              </a:avLst>
            </a:prstGeom>
            <a:solidFill>
              <a:srgbClr val="FFFFFF"/>
            </a:solidFill>
            <a:ln w="57150" algn="ctr">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69" name="AutoShape 41"/>
            <p:cNvSpPr>
              <a:spLocks noChangeArrowheads="1"/>
            </p:cNvSpPr>
            <p:nvPr/>
          </p:nvSpPr>
          <p:spPr bwMode="auto">
            <a:xfrm>
              <a:off x="1274" y="3633"/>
              <a:ext cx="1298" cy="65"/>
            </a:xfrm>
            <a:prstGeom prst="roundRect">
              <a:avLst>
                <a:gd name="adj" fmla="val 50000"/>
              </a:avLst>
            </a:prstGeom>
            <a:solidFill>
              <a:schemeClr val="bg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cxnSp>
          <p:nvCxnSpPr>
            <p:cNvPr id="48170" name="AutoShape 42"/>
            <p:cNvCxnSpPr>
              <a:cxnSpLocks noChangeShapeType="1"/>
              <a:stCxn id="48167" idx="3"/>
              <a:endCxn id="48168" idx="0"/>
            </p:cNvCxnSpPr>
            <p:nvPr/>
          </p:nvCxnSpPr>
          <p:spPr bwMode="auto">
            <a:xfrm>
              <a:off x="1997" y="3317"/>
              <a:ext cx="288" cy="526"/>
            </a:xfrm>
            <a:prstGeom prst="bentConnector2">
              <a:avLst/>
            </a:prstGeom>
            <a:noFill/>
            <a:ln w="57150">
              <a:solidFill>
                <a:srgbClr val="FF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8171" name="AutoShape 43"/>
          <p:cNvSpPr>
            <a:spLocks noChangeArrowheads="1"/>
          </p:cNvSpPr>
          <p:nvPr/>
        </p:nvSpPr>
        <p:spPr bwMode="auto">
          <a:xfrm>
            <a:off x="474663" y="4343400"/>
            <a:ext cx="1455737" cy="1292225"/>
          </a:xfrm>
          <a:prstGeom prst="roundRect">
            <a:avLst>
              <a:gd name="adj" fmla="val 16667"/>
            </a:avLst>
          </a:prstGeom>
          <a:solidFill>
            <a:srgbClr val="FFFFFF"/>
          </a:solidFill>
          <a:ln w="57150" algn="ctr">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sp>
        <p:nvSpPr>
          <p:cNvPr id="48172" name="AutoShape 44"/>
          <p:cNvSpPr>
            <a:spLocks noChangeArrowheads="1"/>
          </p:cNvSpPr>
          <p:nvPr/>
        </p:nvSpPr>
        <p:spPr bwMode="auto">
          <a:xfrm>
            <a:off x="608013" y="4484688"/>
            <a:ext cx="604837" cy="115887"/>
          </a:xfrm>
          <a:prstGeom prst="roundRect">
            <a:avLst>
              <a:gd name="adj" fmla="val 50000"/>
            </a:avLst>
          </a:prstGeom>
          <a:solidFill>
            <a:srgbClr val="FF99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73" name="AutoShape 45"/>
          <p:cNvSpPr>
            <a:spLocks noChangeArrowheads="1"/>
          </p:cNvSpPr>
          <p:nvPr/>
        </p:nvSpPr>
        <p:spPr bwMode="auto">
          <a:xfrm rot="5400000">
            <a:off x="608013" y="4740275"/>
            <a:ext cx="604838" cy="115887"/>
          </a:xfrm>
          <a:prstGeom prst="roundRect">
            <a:avLst>
              <a:gd name="adj" fmla="val 50000"/>
            </a:avLst>
          </a:prstGeom>
          <a:solidFill>
            <a:srgbClr val="FF99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74" name="AutoShape 46"/>
          <p:cNvSpPr>
            <a:spLocks noChangeArrowheads="1"/>
          </p:cNvSpPr>
          <p:nvPr/>
        </p:nvSpPr>
        <p:spPr bwMode="auto">
          <a:xfrm rot="5400000">
            <a:off x="1001713" y="4752975"/>
            <a:ext cx="604838" cy="115887"/>
          </a:xfrm>
          <a:prstGeom prst="roundRect">
            <a:avLst>
              <a:gd name="adj" fmla="val 50000"/>
            </a:avLst>
          </a:prstGeom>
          <a:solidFill>
            <a:srgbClr val="FF99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75" name="AutoShape 47"/>
          <p:cNvSpPr>
            <a:spLocks noChangeArrowheads="1"/>
          </p:cNvSpPr>
          <p:nvPr/>
        </p:nvSpPr>
        <p:spPr bwMode="auto">
          <a:xfrm>
            <a:off x="1254125" y="4638675"/>
            <a:ext cx="438150" cy="438150"/>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400"/>
                  <a:pt x="16200" y="7817"/>
                  <a:pt x="16200" y="10799"/>
                </a:cubicBezTo>
                <a:lnTo>
                  <a:pt x="21600" y="10800"/>
                </a:lnTo>
                <a:cubicBezTo>
                  <a:pt x="21600" y="4835"/>
                  <a:pt x="16764" y="0"/>
                  <a:pt x="10800" y="0"/>
                </a:cubicBezTo>
                <a:cubicBezTo>
                  <a:pt x="4835" y="0"/>
                  <a:pt x="0" y="4835"/>
                  <a:pt x="0" y="10799"/>
                </a:cubicBezTo>
                <a:close/>
              </a:path>
            </a:pathLst>
          </a:custGeom>
          <a:solidFill>
            <a:srgbClr val="FF99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76" name="AutoShape 48"/>
          <p:cNvSpPr>
            <a:spLocks noChangeArrowheads="1"/>
          </p:cNvSpPr>
          <p:nvPr/>
        </p:nvSpPr>
        <p:spPr bwMode="auto">
          <a:xfrm rot="5400000">
            <a:off x="1467644" y="4887119"/>
            <a:ext cx="333375" cy="115887"/>
          </a:xfrm>
          <a:prstGeom prst="roundRect">
            <a:avLst>
              <a:gd name="adj" fmla="val 50000"/>
            </a:avLst>
          </a:prstGeom>
          <a:solidFill>
            <a:srgbClr val="FF99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grpSp>
        <p:nvGrpSpPr>
          <p:cNvPr id="48177" name="Group 49"/>
          <p:cNvGrpSpPr>
            <a:grpSpLocks/>
          </p:cNvGrpSpPr>
          <p:nvPr/>
        </p:nvGrpSpPr>
        <p:grpSpPr bwMode="auto">
          <a:xfrm>
            <a:off x="7499350" y="4757738"/>
            <a:ext cx="1182688" cy="557212"/>
            <a:chOff x="4869" y="2930"/>
            <a:chExt cx="745" cy="351"/>
          </a:xfrm>
        </p:grpSpPr>
        <p:sp>
          <p:nvSpPr>
            <p:cNvPr id="48178" name="AutoShape 50"/>
            <p:cNvSpPr>
              <a:spLocks noChangeArrowheads="1"/>
            </p:cNvSpPr>
            <p:nvPr/>
          </p:nvSpPr>
          <p:spPr bwMode="auto">
            <a:xfrm>
              <a:off x="4998" y="2930"/>
              <a:ext cx="575" cy="202"/>
            </a:xfrm>
            <a:prstGeom prst="roundRect">
              <a:avLst>
                <a:gd name="adj" fmla="val 50000"/>
              </a:avLst>
            </a:prstGeom>
            <a:solidFill>
              <a:srgbClr val="3366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sp>
          <p:nvSpPr>
            <p:cNvPr id="48179" name="AutoShape 51"/>
            <p:cNvSpPr>
              <a:spLocks noChangeArrowheads="1"/>
            </p:cNvSpPr>
            <p:nvPr/>
          </p:nvSpPr>
          <p:spPr bwMode="auto">
            <a:xfrm>
              <a:off x="4869" y="3034"/>
              <a:ext cx="745" cy="161"/>
            </a:xfrm>
            <a:prstGeom prst="roundRect">
              <a:avLst>
                <a:gd name="adj" fmla="val 50000"/>
              </a:avLst>
            </a:prstGeom>
            <a:solidFill>
              <a:srgbClr val="3366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sp>
          <p:nvSpPr>
            <p:cNvPr id="48180" name="Oval 52"/>
            <p:cNvSpPr>
              <a:spLocks noChangeArrowheads="1"/>
            </p:cNvSpPr>
            <p:nvPr/>
          </p:nvSpPr>
          <p:spPr bwMode="auto">
            <a:xfrm>
              <a:off x="4997" y="3086"/>
              <a:ext cx="195" cy="195"/>
            </a:xfrm>
            <a:prstGeom prst="ellipse">
              <a:avLst/>
            </a:prstGeom>
            <a:solidFill>
              <a:schemeClr val="bg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81" name="Oval 53"/>
            <p:cNvSpPr>
              <a:spLocks noChangeArrowheads="1"/>
            </p:cNvSpPr>
            <p:nvPr/>
          </p:nvSpPr>
          <p:spPr bwMode="auto">
            <a:xfrm>
              <a:off x="5038" y="3126"/>
              <a:ext cx="114" cy="114"/>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sp>
          <p:nvSpPr>
            <p:cNvPr id="48182" name="Oval 54"/>
            <p:cNvSpPr>
              <a:spLocks noChangeArrowheads="1"/>
            </p:cNvSpPr>
            <p:nvPr/>
          </p:nvSpPr>
          <p:spPr bwMode="auto">
            <a:xfrm>
              <a:off x="5336" y="3086"/>
              <a:ext cx="195" cy="195"/>
            </a:xfrm>
            <a:prstGeom prst="ellipse">
              <a:avLst/>
            </a:prstGeom>
            <a:solidFill>
              <a:schemeClr val="bg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83" name="Oval 55"/>
            <p:cNvSpPr>
              <a:spLocks noChangeArrowheads="1"/>
            </p:cNvSpPr>
            <p:nvPr/>
          </p:nvSpPr>
          <p:spPr bwMode="auto">
            <a:xfrm>
              <a:off x="5377" y="3126"/>
              <a:ext cx="114" cy="114"/>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sp>
          <p:nvSpPr>
            <p:cNvPr id="48184" name="AutoShape 56"/>
            <p:cNvSpPr>
              <a:spLocks noChangeArrowheads="1"/>
            </p:cNvSpPr>
            <p:nvPr/>
          </p:nvSpPr>
          <p:spPr bwMode="auto">
            <a:xfrm rot="18900000">
              <a:off x="5026" y="2945"/>
              <a:ext cx="187" cy="177"/>
            </a:xfrm>
            <a:custGeom>
              <a:avLst/>
              <a:gdLst>
                <a:gd name="G0" fmla="+- 2029 0 0"/>
                <a:gd name="G1" fmla="+- -8797646 0 0"/>
                <a:gd name="G2" fmla="+- 0 0 -8797646"/>
                <a:gd name="T0" fmla="*/ 0 256 1"/>
                <a:gd name="T1" fmla="*/ 180 256 1"/>
                <a:gd name="G3" fmla="+- -8797646 T0 T1"/>
                <a:gd name="T2" fmla="*/ 0 256 1"/>
                <a:gd name="T3" fmla="*/ 90 256 1"/>
                <a:gd name="G4" fmla="+- -8797646 T2 T3"/>
                <a:gd name="G5" fmla="*/ G4 2 1"/>
                <a:gd name="T4" fmla="*/ 90 256 1"/>
                <a:gd name="T5" fmla="*/ 0 256 1"/>
                <a:gd name="G6" fmla="+- -8797646 T4 T5"/>
                <a:gd name="G7" fmla="*/ G6 2 1"/>
                <a:gd name="G8" fmla="abs -8797646"/>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2029"/>
                <a:gd name="G18" fmla="*/ 2029 1 2"/>
                <a:gd name="G19" fmla="+- G18 5400 0"/>
                <a:gd name="G20" fmla="cos G19 -8797646"/>
                <a:gd name="G21" fmla="sin G19 -8797646"/>
                <a:gd name="G22" fmla="+- G20 10800 0"/>
                <a:gd name="G23" fmla="+- G21 10800 0"/>
                <a:gd name="G24" fmla="+- 10800 0 G20"/>
                <a:gd name="G25" fmla="+- 2029 10800 0"/>
                <a:gd name="G26" fmla="?: G9 G17 G25"/>
                <a:gd name="G27" fmla="?: G9 0 21600"/>
                <a:gd name="G28" fmla="cos 10800 -8797646"/>
                <a:gd name="G29" fmla="sin 10800 -8797646"/>
                <a:gd name="G30" fmla="sin 2029 -8797646"/>
                <a:gd name="G31" fmla="+- G28 10800 0"/>
                <a:gd name="G32" fmla="+- G29 10800 0"/>
                <a:gd name="G33" fmla="+- G30 10800 0"/>
                <a:gd name="G34" fmla="?: G4 0 G31"/>
                <a:gd name="G35" fmla="?: -8797646 G34 0"/>
                <a:gd name="G36" fmla="?: G6 G35 G31"/>
                <a:gd name="G37" fmla="+- 21600 0 G36"/>
                <a:gd name="G38" fmla="?: G4 0 G33"/>
                <a:gd name="G39" fmla="?: -8797646 G38 G32"/>
                <a:gd name="G40" fmla="?: G6 G39 0"/>
                <a:gd name="G41" fmla="?: G4 G32 21600"/>
                <a:gd name="G42" fmla="?: G6 G41 G33"/>
                <a:gd name="T12" fmla="*/ 10800 w 21600"/>
                <a:gd name="T13" fmla="*/ 0 h 21600"/>
                <a:gd name="T14" fmla="*/ 6324 w 21600"/>
                <a:gd name="T15" fmla="*/ 6204 h 21600"/>
                <a:gd name="T16" fmla="*/ 10800 w 21600"/>
                <a:gd name="T17" fmla="*/ 8771 h 21600"/>
                <a:gd name="T18" fmla="*/ 15276 w 21600"/>
                <a:gd name="T19" fmla="*/ 6204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9384" y="9346"/>
                  </a:moveTo>
                  <a:cubicBezTo>
                    <a:pt x="9763" y="8977"/>
                    <a:pt x="10271" y="8771"/>
                    <a:pt x="10800" y="8771"/>
                  </a:cubicBezTo>
                  <a:cubicBezTo>
                    <a:pt x="11328" y="8771"/>
                    <a:pt x="11836" y="8977"/>
                    <a:pt x="12215" y="9346"/>
                  </a:cubicBezTo>
                  <a:lnTo>
                    <a:pt x="18334" y="3062"/>
                  </a:lnTo>
                  <a:cubicBezTo>
                    <a:pt x="16318" y="1098"/>
                    <a:pt x="13614" y="0"/>
                    <a:pt x="10799" y="0"/>
                  </a:cubicBezTo>
                  <a:cubicBezTo>
                    <a:pt x="7985" y="0"/>
                    <a:pt x="5281" y="1098"/>
                    <a:pt x="3265" y="3062"/>
                  </a:cubicBezTo>
                  <a:close/>
                </a:path>
              </a:pathLst>
            </a:cu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sp>
          <p:nvSpPr>
            <p:cNvPr id="48185" name="Rectangle 57"/>
            <p:cNvSpPr>
              <a:spLocks noChangeArrowheads="1"/>
            </p:cNvSpPr>
            <p:nvPr/>
          </p:nvSpPr>
          <p:spPr bwMode="auto">
            <a:xfrm>
              <a:off x="5152" y="2945"/>
              <a:ext cx="121" cy="81"/>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86" name="AutoShape 58"/>
            <p:cNvSpPr>
              <a:spLocks noChangeArrowheads="1"/>
            </p:cNvSpPr>
            <p:nvPr/>
          </p:nvSpPr>
          <p:spPr bwMode="auto">
            <a:xfrm flipV="1">
              <a:off x="5297" y="2945"/>
              <a:ext cx="178" cy="73"/>
            </a:xfrm>
            <a:prstGeom prst="rtTriangle">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grpSp>
      <p:sp>
        <p:nvSpPr>
          <p:cNvPr id="48187" name="Rectangle 59"/>
          <p:cNvSpPr>
            <a:spLocks noChangeArrowheads="1"/>
          </p:cNvSpPr>
          <p:nvPr/>
        </p:nvSpPr>
        <p:spPr bwMode="auto">
          <a:xfrm>
            <a:off x="7800975" y="2606675"/>
            <a:ext cx="107950" cy="10795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88" name="Rectangle 60"/>
          <p:cNvSpPr>
            <a:spLocks noChangeArrowheads="1"/>
          </p:cNvSpPr>
          <p:nvPr/>
        </p:nvSpPr>
        <p:spPr bwMode="auto">
          <a:xfrm>
            <a:off x="7643813" y="3305175"/>
            <a:ext cx="107950" cy="10795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89" name="Rectangle 61"/>
          <p:cNvSpPr>
            <a:spLocks noChangeArrowheads="1"/>
          </p:cNvSpPr>
          <p:nvPr/>
        </p:nvSpPr>
        <p:spPr bwMode="auto">
          <a:xfrm>
            <a:off x="8043863" y="3878263"/>
            <a:ext cx="107950" cy="10795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90" name="Rectangle 62"/>
          <p:cNvSpPr>
            <a:spLocks noChangeArrowheads="1"/>
          </p:cNvSpPr>
          <p:nvPr/>
        </p:nvSpPr>
        <p:spPr bwMode="auto">
          <a:xfrm>
            <a:off x="5572125" y="3759200"/>
            <a:ext cx="107950" cy="10795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91" name="Rectangle 63"/>
          <p:cNvSpPr>
            <a:spLocks noChangeArrowheads="1"/>
          </p:cNvSpPr>
          <p:nvPr/>
        </p:nvSpPr>
        <p:spPr bwMode="auto">
          <a:xfrm>
            <a:off x="4899025" y="3759200"/>
            <a:ext cx="107950" cy="10795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92" name="Rectangle 64"/>
          <p:cNvSpPr>
            <a:spLocks noChangeArrowheads="1"/>
          </p:cNvSpPr>
          <p:nvPr/>
        </p:nvSpPr>
        <p:spPr bwMode="auto">
          <a:xfrm>
            <a:off x="2566988" y="3403600"/>
            <a:ext cx="107950" cy="10795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93" name="Rectangle 65"/>
          <p:cNvSpPr>
            <a:spLocks noChangeArrowheads="1"/>
          </p:cNvSpPr>
          <p:nvPr/>
        </p:nvSpPr>
        <p:spPr bwMode="auto">
          <a:xfrm>
            <a:off x="1709738" y="3429000"/>
            <a:ext cx="107950" cy="10795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94" name="Rectangle 66"/>
          <p:cNvSpPr>
            <a:spLocks noChangeArrowheads="1"/>
          </p:cNvSpPr>
          <p:nvPr/>
        </p:nvSpPr>
        <p:spPr bwMode="auto">
          <a:xfrm>
            <a:off x="2565400" y="3238500"/>
            <a:ext cx="107950" cy="10795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195" name="Rectangle 67"/>
          <p:cNvSpPr>
            <a:spLocks noChangeArrowheads="1"/>
          </p:cNvSpPr>
          <p:nvPr/>
        </p:nvSpPr>
        <p:spPr bwMode="auto">
          <a:xfrm>
            <a:off x="1700213" y="3238500"/>
            <a:ext cx="107950" cy="10795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cxnSp>
        <p:nvCxnSpPr>
          <p:cNvPr id="48196" name="AutoShape 68"/>
          <p:cNvCxnSpPr>
            <a:cxnSpLocks noChangeShapeType="1"/>
            <a:stCxn id="48171" idx="0"/>
            <a:endCxn id="48193" idx="1"/>
          </p:cNvCxnSpPr>
          <p:nvPr/>
        </p:nvCxnSpPr>
        <p:spPr bwMode="auto">
          <a:xfrm rot="16200000">
            <a:off x="1040607" y="3645693"/>
            <a:ext cx="831850" cy="506413"/>
          </a:xfrm>
          <a:prstGeom prst="bentConnector2">
            <a:avLst/>
          </a:prstGeom>
          <a:noFill/>
          <a:ln w="5715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97" name="AutoShape 69"/>
          <p:cNvCxnSpPr>
            <a:cxnSpLocks noChangeShapeType="1"/>
            <a:stCxn id="48166" idx="1"/>
            <a:endCxn id="48192" idx="2"/>
          </p:cNvCxnSpPr>
          <p:nvPr/>
        </p:nvCxnSpPr>
        <p:spPr bwMode="auto">
          <a:xfrm rot="16200000">
            <a:off x="2114550" y="4017963"/>
            <a:ext cx="1012825" cy="0"/>
          </a:xfrm>
          <a:prstGeom prst="straightConnector1">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98" name="AutoShape 70"/>
          <p:cNvCxnSpPr>
            <a:cxnSpLocks noChangeShapeType="1"/>
            <a:stCxn id="48158" idx="4"/>
            <a:endCxn id="48195" idx="1"/>
          </p:cNvCxnSpPr>
          <p:nvPr/>
        </p:nvCxnSpPr>
        <p:spPr bwMode="auto">
          <a:xfrm rot="16200000" flipH="1">
            <a:off x="1171575" y="2763838"/>
            <a:ext cx="560387" cy="496888"/>
          </a:xfrm>
          <a:prstGeom prst="bentConnector2">
            <a:avLst/>
          </a:prstGeom>
          <a:noFill/>
          <a:ln w="571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199" name="Rectangle 71"/>
          <p:cNvSpPr>
            <a:spLocks noChangeArrowheads="1"/>
          </p:cNvSpPr>
          <p:nvPr/>
        </p:nvSpPr>
        <p:spPr bwMode="auto">
          <a:xfrm>
            <a:off x="2573338" y="2686050"/>
            <a:ext cx="90487" cy="88900"/>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cxnSp>
        <p:nvCxnSpPr>
          <p:cNvPr id="48200" name="AutoShape 72"/>
          <p:cNvCxnSpPr>
            <a:cxnSpLocks noChangeShapeType="1"/>
            <a:stCxn id="48199" idx="2"/>
            <a:endCxn id="48194" idx="0"/>
          </p:cNvCxnSpPr>
          <p:nvPr/>
        </p:nvCxnSpPr>
        <p:spPr bwMode="auto">
          <a:xfrm rot="5400000">
            <a:off x="2387600" y="3006725"/>
            <a:ext cx="463550" cy="0"/>
          </a:xfrm>
          <a:prstGeom prst="straightConnector1">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201" name="AutoShape 73"/>
          <p:cNvCxnSpPr>
            <a:cxnSpLocks noChangeShapeType="1"/>
            <a:stCxn id="48146" idx="2"/>
            <a:endCxn id="48187" idx="0"/>
          </p:cNvCxnSpPr>
          <p:nvPr/>
        </p:nvCxnSpPr>
        <p:spPr bwMode="auto">
          <a:xfrm>
            <a:off x="7448550" y="2338388"/>
            <a:ext cx="406400" cy="268287"/>
          </a:xfrm>
          <a:prstGeom prst="bentConnector2">
            <a:avLst/>
          </a:prstGeom>
          <a:noFill/>
          <a:ln w="571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202" name="AutoShape 74"/>
          <p:cNvCxnSpPr>
            <a:cxnSpLocks noChangeShapeType="1"/>
            <a:stCxn id="48148" idx="6"/>
            <a:endCxn id="48188" idx="1"/>
          </p:cNvCxnSpPr>
          <p:nvPr/>
        </p:nvCxnSpPr>
        <p:spPr bwMode="auto">
          <a:xfrm>
            <a:off x="7100888" y="3359150"/>
            <a:ext cx="542925" cy="0"/>
          </a:xfrm>
          <a:prstGeom prst="straightConnector1">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203" name="Rectangle 75"/>
          <p:cNvSpPr>
            <a:spLocks noChangeArrowheads="1"/>
          </p:cNvSpPr>
          <p:nvPr/>
        </p:nvSpPr>
        <p:spPr bwMode="auto">
          <a:xfrm>
            <a:off x="6002338" y="3305175"/>
            <a:ext cx="107950" cy="10795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cxnSp>
        <p:nvCxnSpPr>
          <p:cNvPr id="48204" name="AutoShape 76"/>
          <p:cNvCxnSpPr>
            <a:cxnSpLocks noChangeShapeType="1"/>
            <a:stCxn id="48203" idx="3"/>
            <a:endCxn id="48148" idx="2"/>
          </p:cNvCxnSpPr>
          <p:nvPr/>
        </p:nvCxnSpPr>
        <p:spPr bwMode="auto">
          <a:xfrm>
            <a:off x="6110288" y="3359150"/>
            <a:ext cx="566737" cy="0"/>
          </a:xfrm>
          <a:prstGeom prst="straightConnector1">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205" name="AutoShape 77"/>
          <p:cNvCxnSpPr>
            <a:cxnSpLocks noChangeShapeType="1"/>
            <a:stCxn id="48189" idx="2"/>
            <a:endCxn id="48139" idx="0"/>
          </p:cNvCxnSpPr>
          <p:nvPr/>
        </p:nvCxnSpPr>
        <p:spPr bwMode="auto">
          <a:xfrm rot="5400000">
            <a:off x="7736682" y="4347369"/>
            <a:ext cx="722312" cy="0"/>
          </a:xfrm>
          <a:prstGeom prst="straightConnector1">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206" name="Rectangle 78"/>
          <p:cNvSpPr>
            <a:spLocks noChangeArrowheads="1"/>
          </p:cNvSpPr>
          <p:nvPr/>
        </p:nvSpPr>
        <p:spPr bwMode="auto">
          <a:xfrm>
            <a:off x="5580063" y="4432300"/>
            <a:ext cx="90487" cy="88900"/>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sp>
        <p:nvSpPr>
          <p:cNvPr id="48207" name="Rectangle 79"/>
          <p:cNvSpPr>
            <a:spLocks noChangeArrowheads="1"/>
          </p:cNvSpPr>
          <p:nvPr/>
        </p:nvSpPr>
        <p:spPr bwMode="auto">
          <a:xfrm>
            <a:off x="4906963" y="4432300"/>
            <a:ext cx="90487" cy="88900"/>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ja-JP" altLang="en-US"/>
          </a:p>
        </p:txBody>
      </p:sp>
      <p:cxnSp>
        <p:nvCxnSpPr>
          <p:cNvPr id="48208" name="AutoShape 80"/>
          <p:cNvCxnSpPr>
            <a:cxnSpLocks noChangeShapeType="1"/>
            <a:stCxn id="48191" idx="2"/>
            <a:endCxn id="48207" idx="0"/>
          </p:cNvCxnSpPr>
          <p:nvPr/>
        </p:nvCxnSpPr>
        <p:spPr bwMode="auto">
          <a:xfrm rot="5400000">
            <a:off x="4670425" y="4149725"/>
            <a:ext cx="565150" cy="0"/>
          </a:xfrm>
          <a:prstGeom prst="straightConnector1">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209" name="AutoShape 81"/>
          <p:cNvCxnSpPr>
            <a:cxnSpLocks noChangeShapeType="1"/>
            <a:stCxn id="48190" idx="2"/>
            <a:endCxn id="48206" idx="0"/>
          </p:cNvCxnSpPr>
          <p:nvPr/>
        </p:nvCxnSpPr>
        <p:spPr bwMode="auto">
          <a:xfrm rot="5400000">
            <a:off x="5343525" y="4149725"/>
            <a:ext cx="565150" cy="0"/>
          </a:xfrm>
          <a:prstGeom prst="straightConnector1">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210" name="AutoShape 82"/>
          <p:cNvSpPr>
            <a:spLocks noChangeArrowheads="1"/>
          </p:cNvSpPr>
          <p:nvPr/>
        </p:nvSpPr>
        <p:spPr bwMode="auto">
          <a:xfrm>
            <a:off x="425450" y="1404938"/>
            <a:ext cx="3194050" cy="1531937"/>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sp>
        <p:nvSpPr>
          <p:cNvPr id="48211" name="Text Box 83"/>
          <p:cNvSpPr txBox="1">
            <a:spLocks noChangeArrowheads="1"/>
          </p:cNvSpPr>
          <p:nvPr/>
        </p:nvSpPr>
        <p:spPr bwMode="auto">
          <a:xfrm>
            <a:off x="939800" y="1376363"/>
            <a:ext cx="2184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latin typeface="ＭＳ Ｐゴシック" panose="020B0600070205080204" pitchFamily="50" charset="-128"/>
              </a:rPr>
              <a:t>再生可能エネルギー</a:t>
            </a:r>
          </a:p>
          <a:p>
            <a:r>
              <a:rPr lang="ja-JP" altLang="en-US">
                <a:latin typeface="ＭＳ Ｐゴシック" panose="020B0600070205080204" pitchFamily="50" charset="-128"/>
              </a:rPr>
              <a:t>（安定供給に不安）</a:t>
            </a:r>
          </a:p>
        </p:txBody>
      </p:sp>
      <p:sp>
        <p:nvSpPr>
          <p:cNvPr id="48212" name="Text Box 84"/>
          <p:cNvSpPr txBox="1">
            <a:spLocks noChangeArrowheads="1"/>
          </p:cNvSpPr>
          <p:nvPr/>
        </p:nvSpPr>
        <p:spPr bwMode="auto">
          <a:xfrm>
            <a:off x="1436688" y="5715000"/>
            <a:ext cx="2031325"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600" dirty="0">
                <a:latin typeface="ＭＳ Ｐゴシック" panose="020B0600070205080204" pitchFamily="50" charset="-128"/>
              </a:rPr>
              <a:t>燃料型エネルギー</a:t>
            </a:r>
          </a:p>
          <a:p>
            <a:r>
              <a:rPr lang="ja-JP" altLang="en-US" sz="1600" dirty="0">
                <a:latin typeface="ＭＳ Ｐゴシック" panose="020B0600070205080204" pitchFamily="50" charset="-128"/>
              </a:rPr>
              <a:t>（安定供給に効果）</a:t>
            </a:r>
          </a:p>
        </p:txBody>
      </p:sp>
      <p:sp>
        <p:nvSpPr>
          <p:cNvPr id="48213" name="Text Box 85"/>
          <p:cNvSpPr txBox="1">
            <a:spLocks noChangeArrowheads="1"/>
          </p:cNvSpPr>
          <p:nvPr/>
        </p:nvSpPr>
        <p:spPr bwMode="auto">
          <a:xfrm>
            <a:off x="6608763" y="1781175"/>
            <a:ext cx="21844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ja-JP" altLang="en-US">
                <a:latin typeface="ＭＳ Ｐゴシック" panose="020B0600070205080204" pitchFamily="50" charset="-128"/>
              </a:rPr>
              <a:t>再生可能エネルギー</a:t>
            </a:r>
          </a:p>
        </p:txBody>
      </p:sp>
      <p:sp>
        <p:nvSpPr>
          <p:cNvPr id="48214" name="Text Box 86"/>
          <p:cNvSpPr txBox="1">
            <a:spLocks noChangeArrowheads="1"/>
          </p:cNvSpPr>
          <p:nvPr/>
        </p:nvSpPr>
        <p:spPr bwMode="auto">
          <a:xfrm>
            <a:off x="6013450" y="3633788"/>
            <a:ext cx="17414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ja-JP" altLang="en-US">
                <a:latin typeface="ＭＳ Ｐゴシック" panose="020B0600070205080204" pitchFamily="50" charset="-128"/>
              </a:rPr>
              <a:t>スマートメーター</a:t>
            </a:r>
          </a:p>
        </p:txBody>
      </p:sp>
      <p:sp>
        <p:nvSpPr>
          <p:cNvPr id="48215" name="Text Box 87"/>
          <p:cNvSpPr txBox="1">
            <a:spLocks noChangeArrowheads="1"/>
          </p:cNvSpPr>
          <p:nvPr/>
        </p:nvSpPr>
        <p:spPr bwMode="auto">
          <a:xfrm>
            <a:off x="6424613" y="3989388"/>
            <a:ext cx="1516062"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ja-JP" altLang="en-US">
                <a:latin typeface="ＭＳ Ｐゴシック" panose="020B0600070205080204" pitchFamily="50" charset="-128"/>
              </a:rPr>
              <a:t>省エネ型建物</a:t>
            </a:r>
          </a:p>
        </p:txBody>
      </p:sp>
      <p:sp>
        <p:nvSpPr>
          <p:cNvPr id="48216" name="Text Box 88"/>
          <p:cNvSpPr txBox="1">
            <a:spLocks noChangeArrowheads="1"/>
          </p:cNvSpPr>
          <p:nvPr/>
        </p:nvSpPr>
        <p:spPr bwMode="auto">
          <a:xfrm>
            <a:off x="7372350" y="5297488"/>
            <a:ext cx="182614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600" dirty="0">
                <a:latin typeface="ＭＳ Ｐゴシック" panose="020B0600070205080204" pitchFamily="50" charset="-128"/>
              </a:rPr>
              <a:t>電気自動車</a:t>
            </a:r>
          </a:p>
          <a:p>
            <a:r>
              <a:rPr lang="ja-JP" altLang="en-US" sz="1600" dirty="0">
                <a:latin typeface="ＭＳ Ｐゴシック" panose="020B0600070205080204" pitchFamily="50" charset="-128"/>
              </a:rPr>
              <a:t>（バッファーも）</a:t>
            </a:r>
          </a:p>
        </p:txBody>
      </p:sp>
      <p:sp>
        <p:nvSpPr>
          <p:cNvPr id="48217" name="AutoShape 89"/>
          <p:cNvSpPr>
            <a:spLocks noChangeArrowheads="1"/>
          </p:cNvSpPr>
          <p:nvPr/>
        </p:nvSpPr>
        <p:spPr bwMode="auto">
          <a:xfrm>
            <a:off x="4016375" y="884238"/>
            <a:ext cx="2509838" cy="492125"/>
          </a:xfrm>
          <a:prstGeom prst="leftRightArrow">
            <a:avLst>
              <a:gd name="adj1" fmla="val 68537"/>
              <a:gd name="adj2" fmla="val 90147"/>
            </a:avLst>
          </a:prstGeom>
          <a:solidFill>
            <a:srgbClr val="FF99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ja-JP" altLang="en-US">
                <a:solidFill>
                  <a:schemeClr val="bg1"/>
                </a:solidFill>
                <a:latin typeface="ＭＳ Ｐゴシック" panose="020B0600070205080204" pitchFamily="50" charset="-128"/>
              </a:rPr>
              <a:t>管理サイド</a:t>
            </a:r>
          </a:p>
        </p:txBody>
      </p:sp>
      <p:sp>
        <p:nvSpPr>
          <p:cNvPr id="48218" name="AutoShape 90"/>
          <p:cNvSpPr>
            <a:spLocks noChangeArrowheads="1"/>
          </p:cNvSpPr>
          <p:nvPr/>
        </p:nvSpPr>
        <p:spPr bwMode="auto">
          <a:xfrm>
            <a:off x="6537325" y="884238"/>
            <a:ext cx="2357438" cy="492125"/>
          </a:xfrm>
          <a:prstGeom prst="leftRightArrow">
            <a:avLst>
              <a:gd name="adj1" fmla="val 68537"/>
              <a:gd name="adj2" fmla="val 84673"/>
            </a:avLst>
          </a:prstGeom>
          <a:solidFill>
            <a:srgbClr val="FF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ja-JP" altLang="en-US">
                <a:solidFill>
                  <a:schemeClr val="bg1"/>
                </a:solidFill>
                <a:latin typeface="ＭＳ Ｐゴシック" panose="020B0600070205080204" pitchFamily="50" charset="-128"/>
              </a:rPr>
              <a:t>需要サイド</a:t>
            </a:r>
          </a:p>
        </p:txBody>
      </p:sp>
      <p:cxnSp>
        <p:nvCxnSpPr>
          <p:cNvPr id="48219" name="AutoShape 91"/>
          <p:cNvCxnSpPr>
            <a:cxnSpLocks noChangeShapeType="1"/>
            <a:stCxn id="48171" idx="2"/>
            <a:endCxn id="48216" idx="2"/>
          </p:cNvCxnSpPr>
          <p:nvPr/>
        </p:nvCxnSpPr>
        <p:spPr bwMode="auto">
          <a:xfrm rot="16200000" flipH="1">
            <a:off x="4620657" y="2217499"/>
            <a:ext cx="246638" cy="7082889"/>
          </a:xfrm>
          <a:prstGeom prst="bentConnector3">
            <a:avLst>
              <a:gd name="adj1" fmla="val 396104"/>
            </a:avLst>
          </a:prstGeom>
          <a:noFill/>
          <a:ln w="38100">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220" name="Text Box 92"/>
          <p:cNvSpPr txBox="1">
            <a:spLocks noChangeArrowheads="1"/>
          </p:cNvSpPr>
          <p:nvPr/>
        </p:nvSpPr>
        <p:spPr bwMode="auto">
          <a:xfrm>
            <a:off x="2146300" y="5149850"/>
            <a:ext cx="108426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ja-JP">
                <a:solidFill>
                  <a:schemeClr val="bg1"/>
                </a:solidFill>
                <a:latin typeface="ＭＳ Ｐゴシック" panose="020B0600070205080204" pitchFamily="50" charset="-128"/>
              </a:rPr>
              <a:t>CCS</a:t>
            </a:r>
            <a:r>
              <a:rPr lang="ja-JP" altLang="en-US">
                <a:solidFill>
                  <a:schemeClr val="bg1"/>
                </a:solidFill>
                <a:latin typeface="ＭＳ Ｐゴシック" panose="020B0600070205080204" pitchFamily="50" charset="-128"/>
              </a:rPr>
              <a:t>火力</a:t>
            </a:r>
          </a:p>
        </p:txBody>
      </p:sp>
      <p:sp>
        <p:nvSpPr>
          <p:cNvPr id="48221" name="Text Box 93"/>
          <p:cNvSpPr txBox="1">
            <a:spLocks noChangeArrowheads="1"/>
          </p:cNvSpPr>
          <p:nvPr/>
        </p:nvSpPr>
        <p:spPr bwMode="auto">
          <a:xfrm>
            <a:off x="4211638" y="6092825"/>
            <a:ext cx="316865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sz="2000" b="1" dirty="0">
                <a:solidFill>
                  <a:srgbClr val="FF0000"/>
                </a:solidFill>
                <a:latin typeface="ＭＳ Ｐゴシック" panose="020B0600070205080204" pitchFamily="50" charset="-128"/>
              </a:rPr>
              <a:t>レアアース＆トリウム</a:t>
            </a:r>
          </a:p>
        </p:txBody>
      </p:sp>
      <p:grpSp>
        <p:nvGrpSpPr>
          <p:cNvPr id="48222" name="Group 94"/>
          <p:cNvGrpSpPr>
            <a:grpSpLocks/>
          </p:cNvGrpSpPr>
          <p:nvPr/>
        </p:nvGrpSpPr>
        <p:grpSpPr bwMode="auto">
          <a:xfrm>
            <a:off x="4799013" y="4532313"/>
            <a:ext cx="1042987" cy="1001712"/>
            <a:chOff x="3175" y="2734"/>
            <a:chExt cx="657" cy="631"/>
          </a:xfrm>
        </p:grpSpPr>
        <p:sp>
          <p:nvSpPr>
            <p:cNvPr id="48223" name="AutoShape 95"/>
            <p:cNvSpPr>
              <a:spLocks noChangeArrowheads="1"/>
            </p:cNvSpPr>
            <p:nvPr/>
          </p:nvSpPr>
          <p:spPr bwMode="auto">
            <a:xfrm>
              <a:off x="3175" y="2734"/>
              <a:ext cx="657" cy="454"/>
            </a:xfrm>
            <a:prstGeom prst="roundRect">
              <a:avLst>
                <a:gd name="adj" fmla="val 16667"/>
              </a:avLst>
            </a:prstGeom>
            <a:solidFill>
              <a:srgbClr val="FFFFFF"/>
            </a:solidFill>
            <a:ln w="57150" algn="ctr">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sp>
          <p:nvSpPr>
            <p:cNvPr id="48224" name="AutoShape 96"/>
            <p:cNvSpPr>
              <a:spLocks noChangeArrowheads="1"/>
            </p:cNvSpPr>
            <p:nvPr/>
          </p:nvSpPr>
          <p:spPr bwMode="auto">
            <a:xfrm>
              <a:off x="3252" y="2807"/>
              <a:ext cx="503" cy="307"/>
            </a:xfrm>
            <a:prstGeom prst="roundRect">
              <a:avLst>
                <a:gd name="adj" fmla="val 16667"/>
              </a:avLst>
            </a:prstGeom>
            <a:solidFill>
              <a:srgbClr val="FFFFFF"/>
            </a:solidFill>
            <a:ln w="57150" algn="ctr">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sp>
          <p:nvSpPr>
            <p:cNvPr id="48225" name="AutoShape 97"/>
            <p:cNvSpPr>
              <a:spLocks noChangeArrowheads="1"/>
            </p:cNvSpPr>
            <p:nvPr/>
          </p:nvSpPr>
          <p:spPr bwMode="auto">
            <a:xfrm>
              <a:off x="3175" y="3244"/>
              <a:ext cx="657" cy="121"/>
            </a:xfrm>
            <a:prstGeom prst="roundRect">
              <a:avLst>
                <a:gd name="adj" fmla="val 50000"/>
              </a:avLst>
            </a:prstGeom>
            <a:solidFill>
              <a:srgbClr val="FFFFFF"/>
            </a:solidFill>
            <a:ln w="57150" algn="ctr">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a:p>
          </p:txBody>
        </p:sp>
      </p:grpSp>
      <p:sp>
        <p:nvSpPr>
          <p:cNvPr id="48226" name="Text Box 98"/>
          <p:cNvSpPr txBox="1">
            <a:spLocks noChangeArrowheads="1"/>
          </p:cNvSpPr>
          <p:nvPr/>
        </p:nvSpPr>
        <p:spPr bwMode="auto">
          <a:xfrm>
            <a:off x="4586288" y="5516563"/>
            <a:ext cx="1555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latin typeface="ＭＳ Ｐゴシック" panose="020B0600070205080204" pitchFamily="50" charset="-128"/>
              </a:rPr>
              <a:t>電力需給管理</a:t>
            </a:r>
          </a:p>
          <a:p>
            <a:r>
              <a:rPr lang="ja-JP" altLang="en-US">
                <a:latin typeface="ＭＳ Ｐゴシック" panose="020B0600070205080204" pitchFamily="50" charset="-128"/>
              </a:rPr>
              <a:t>（</a:t>
            </a:r>
            <a:r>
              <a:rPr lang="en-US" altLang="ja-JP">
                <a:latin typeface="ＭＳ Ｐゴシック" panose="020B0600070205080204" pitchFamily="50" charset="-128"/>
              </a:rPr>
              <a:t>IT</a:t>
            </a:r>
            <a:r>
              <a:rPr lang="ja-JP" altLang="en-US">
                <a:latin typeface="ＭＳ Ｐゴシック" panose="020B0600070205080204" pitchFamily="50" charset="-128"/>
              </a:rPr>
              <a:t>本業）</a:t>
            </a:r>
          </a:p>
        </p:txBody>
      </p:sp>
      <p:sp>
        <p:nvSpPr>
          <p:cNvPr id="48227" name="Text Box 99"/>
          <p:cNvSpPr txBox="1">
            <a:spLocks noChangeArrowheads="1"/>
          </p:cNvSpPr>
          <p:nvPr/>
        </p:nvSpPr>
        <p:spPr bwMode="auto">
          <a:xfrm>
            <a:off x="468313" y="5159375"/>
            <a:ext cx="165576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1200" b="1" dirty="0">
                <a:solidFill>
                  <a:srgbClr val="FF9900"/>
                </a:solidFill>
                <a:latin typeface="ＭＳ Ｐゴシック" panose="020B0600070205080204" pitchFamily="50" charset="-128"/>
              </a:rPr>
              <a:t>トリウム溶融塩炉</a:t>
            </a:r>
          </a:p>
        </p:txBody>
      </p:sp>
      <p:sp>
        <p:nvSpPr>
          <p:cNvPr id="48228" name="Rectangle 100"/>
          <p:cNvSpPr>
            <a:spLocks noChangeArrowheads="1"/>
          </p:cNvSpPr>
          <p:nvPr/>
        </p:nvSpPr>
        <p:spPr bwMode="auto">
          <a:xfrm>
            <a:off x="4572000" y="1773238"/>
            <a:ext cx="21605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ja-JP" dirty="0">
                <a:latin typeface="+mn-ea"/>
              </a:rPr>
              <a:t>Eric Schmidt</a:t>
            </a:r>
            <a:r>
              <a:rPr lang="ja-JP" altLang="en-US" dirty="0">
                <a:latin typeface="+mn-ea"/>
              </a:rPr>
              <a:t>氏（</a:t>
            </a:r>
            <a:r>
              <a:rPr lang="en-US" altLang="ja-JP" dirty="0">
                <a:latin typeface="+mn-ea"/>
              </a:rPr>
              <a:t>Google CEO</a:t>
            </a:r>
            <a:r>
              <a:rPr lang="ja-JP" altLang="en-US" dirty="0">
                <a:latin typeface="+mn-ea"/>
              </a:rPr>
              <a:t>）</a:t>
            </a:r>
          </a:p>
        </p:txBody>
      </p:sp>
      <p:sp>
        <p:nvSpPr>
          <p:cNvPr id="48229" name="Rectangle 101"/>
          <p:cNvSpPr>
            <a:spLocks noChangeArrowheads="1"/>
          </p:cNvSpPr>
          <p:nvPr/>
        </p:nvSpPr>
        <p:spPr bwMode="auto">
          <a:xfrm>
            <a:off x="4932363" y="2493963"/>
            <a:ext cx="20875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a:latin typeface="ＭＳ Ｐゴシック" panose="020B0600070205080204" pitchFamily="50" charset="-128"/>
              </a:rPr>
              <a:t>オバマ大統領科学技術アドバイザー</a:t>
            </a:r>
          </a:p>
        </p:txBody>
      </p:sp>
      <p:pic>
        <p:nvPicPr>
          <p:cNvPr id="48230" name="Picture 10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400" y="4652963"/>
            <a:ext cx="1584325"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235" name="Rectangle 107"/>
          <p:cNvSpPr>
            <a:spLocks noChangeArrowheads="1"/>
          </p:cNvSpPr>
          <p:nvPr/>
        </p:nvSpPr>
        <p:spPr bwMode="auto">
          <a:xfrm>
            <a:off x="0" y="-7938"/>
            <a:ext cx="810101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900" dirty="0">
                <a:solidFill>
                  <a:schemeClr val="bg1"/>
                </a:solidFill>
              </a:rPr>
              <a:t>＜第</a:t>
            </a:r>
            <a:r>
              <a:rPr lang="en-US" altLang="ja-JP" sz="900" dirty="0">
                <a:solidFill>
                  <a:schemeClr val="bg1"/>
                </a:solidFill>
              </a:rPr>
              <a:t>46</a:t>
            </a:r>
            <a:r>
              <a:rPr lang="ja-JP" altLang="en-US" sz="900" dirty="0">
                <a:solidFill>
                  <a:schemeClr val="bg1"/>
                </a:solidFill>
              </a:rPr>
              <a:t>回レアメタル研究会＞「原子力レアメタル、他」（特別企画）　</a:t>
            </a:r>
            <a:r>
              <a:rPr lang="en-US" altLang="ja-JP" sz="900" dirty="0">
                <a:solidFill>
                  <a:schemeClr val="bg1"/>
                </a:solidFill>
              </a:rPr>
              <a:t>2011</a:t>
            </a:r>
            <a:r>
              <a:rPr lang="ja-JP" altLang="en-US" sz="900" dirty="0">
                <a:solidFill>
                  <a:schemeClr val="bg1"/>
                </a:solidFill>
              </a:rPr>
              <a:t>年</a:t>
            </a:r>
            <a:r>
              <a:rPr lang="en-US" altLang="ja-JP" sz="900" dirty="0">
                <a:solidFill>
                  <a:schemeClr val="bg1"/>
                </a:solidFill>
              </a:rPr>
              <a:t>7</a:t>
            </a:r>
            <a:r>
              <a:rPr lang="ja-JP" altLang="en-US" sz="900" dirty="0">
                <a:solidFill>
                  <a:schemeClr val="bg1"/>
                </a:solidFill>
              </a:rPr>
              <a:t>月</a:t>
            </a:r>
            <a:r>
              <a:rPr lang="en-US" altLang="ja-JP" sz="900" dirty="0">
                <a:solidFill>
                  <a:schemeClr val="bg1"/>
                </a:solidFill>
              </a:rPr>
              <a:t>26</a:t>
            </a:r>
            <a:r>
              <a:rPr lang="ja-JP" altLang="en-US" sz="900" dirty="0">
                <a:solidFill>
                  <a:schemeClr val="bg1"/>
                </a:solidFill>
              </a:rPr>
              <a:t>日</a:t>
            </a:r>
            <a:r>
              <a:rPr lang="en-US" altLang="ja-JP" sz="900" dirty="0">
                <a:solidFill>
                  <a:schemeClr val="bg1"/>
                </a:solidFill>
              </a:rPr>
              <a:t>(</a:t>
            </a:r>
            <a:r>
              <a:rPr lang="ja-JP" altLang="en-US" sz="900" dirty="0">
                <a:solidFill>
                  <a:schemeClr val="bg1"/>
                </a:solidFill>
              </a:rPr>
              <a:t>火</a:t>
            </a:r>
            <a:r>
              <a:rPr lang="en-US" altLang="ja-JP" sz="900" dirty="0">
                <a:solidFill>
                  <a:schemeClr val="bg1"/>
                </a:solidFill>
              </a:rPr>
              <a:t>)</a:t>
            </a:r>
            <a:r>
              <a:rPr lang="ja-JP" altLang="en-US" sz="900" dirty="0">
                <a:solidFill>
                  <a:schemeClr val="bg1"/>
                </a:solidFill>
              </a:rPr>
              <a:t>　東京大学生産技術研究所　</a:t>
            </a:r>
            <a:r>
              <a:rPr lang="en-US" altLang="ja-JP" sz="900" dirty="0">
                <a:solidFill>
                  <a:schemeClr val="bg1"/>
                </a:solidFill>
              </a:rPr>
              <a:t>An </a:t>
            </a:r>
            <a:r>
              <a:rPr lang="ja-JP" altLang="en-US" sz="900" dirty="0">
                <a:solidFill>
                  <a:schemeClr val="bg1"/>
                </a:solidFill>
              </a:rPr>
              <a:t>棟</a:t>
            </a:r>
            <a:r>
              <a:rPr lang="en-US" altLang="ja-JP" sz="900" dirty="0">
                <a:solidFill>
                  <a:schemeClr val="bg1"/>
                </a:solidFill>
              </a:rPr>
              <a:t>2F</a:t>
            </a:r>
            <a:r>
              <a:rPr lang="ja-JP" altLang="en-US" sz="900" dirty="0">
                <a:solidFill>
                  <a:schemeClr val="bg1"/>
                </a:solidFill>
              </a:rPr>
              <a:t>　コンベンションホール</a:t>
            </a:r>
          </a:p>
        </p:txBody>
      </p:sp>
    </p:spTree>
    <p:extLst>
      <p:ext uri="{BB962C8B-B14F-4D97-AF65-F5344CB8AC3E}">
        <p14:creationId xmlns:p14="http://schemas.microsoft.com/office/powerpoint/2010/main" val="202748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146"/>
                                        </p:tgtEl>
                                        <p:attrNameLst>
                                          <p:attrName>style.visibility</p:attrName>
                                        </p:attrNameLst>
                                      </p:cBhvr>
                                      <p:to>
                                        <p:strVal val="visible"/>
                                      </p:to>
                                    </p:set>
                                    <p:animEffect transition="in" filter="fade">
                                      <p:cBhvr>
                                        <p:cTn id="7" dur="1000"/>
                                        <p:tgtEl>
                                          <p:spTgt spid="48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187"/>
                                        </p:tgtEl>
                                        <p:attrNameLst>
                                          <p:attrName>style.visibility</p:attrName>
                                        </p:attrNameLst>
                                      </p:cBhvr>
                                      <p:to>
                                        <p:strVal val="visible"/>
                                      </p:to>
                                    </p:set>
                                    <p:animEffect transition="in" filter="fade">
                                      <p:cBhvr>
                                        <p:cTn id="10" dur="1000"/>
                                        <p:tgtEl>
                                          <p:spTgt spid="48187"/>
                                        </p:tgtEl>
                                      </p:cBhvr>
                                    </p:animEffect>
                                  </p:childTnLst>
                                </p:cTn>
                              </p:par>
                              <p:par>
                                <p:cTn id="11" presetID="10" presetClass="entr" presetSubtype="0" fill="hold" nodeType="withEffect">
                                  <p:stCondLst>
                                    <p:cond delay="0"/>
                                  </p:stCondLst>
                                  <p:childTnLst>
                                    <p:set>
                                      <p:cBhvr>
                                        <p:cTn id="12" dur="1" fill="hold">
                                          <p:stCondLst>
                                            <p:cond delay="0"/>
                                          </p:stCondLst>
                                        </p:cTn>
                                        <p:tgtEl>
                                          <p:spTgt spid="48201"/>
                                        </p:tgtEl>
                                        <p:attrNameLst>
                                          <p:attrName>style.visibility</p:attrName>
                                        </p:attrNameLst>
                                      </p:cBhvr>
                                      <p:to>
                                        <p:strVal val="visible"/>
                                      </p:to>
                                    </p:set>
                                    <p:animEffect transition="in" filter="fade">
                                      <p:cBhvr>
                                        <p:cTn id="13" dur="1000"/>
                                        <p:tgtEl>
                                          <p:spTgt spid="482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213"/>
                                        </p:tgtEl>
                                        <p:attrNameLst>
                                          <p:attrName>style.visibility</p:attrName>
                                        </p:attrNameLst>
                                      </p:cBhvr>
                                      <p:to>
                                        <p:strVal val="visible"/>
                                      </p:to>
                                    </p:set>
                                    <p:animEffect transition="in" filter="fade">
                                      <p:cBhvr>
                                        <p:cTn id="16" dur="1000"/>
                                        <p:tgtEl>
                                          <p:spTgt spid="482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218"/>
                                        </p:tgtEl>
                                        <p:attrNameLst>
                                          <p:attrName>style.visibility</p:attrName>
                                        </p:attrNameLst>
                                      </p:cBhvr>
                                      <p:to>
                                        <p:strVal val="visible"/>
                                      </p:to>
                                    </p:set>
                                    <p:animEffect transition="in" filter="fade">
                                      <p:cBhvr>
                                        <p:cTn id="19" dur="1000"/>
                                        <p:tgtEl>
                                          <p:spTgt spid="482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139"/>
                                        </p:tgtEl>
                                        <p:attrNameLst>
                                          <p:attrName>style.visibility</p:attrName>
                                        </p:attrNameLst>
                                      </p:cBhvr>
                                      <p:to>
                                        <p:strVal val="visible"/>
                                      </p:to>
                                    </p:set>
                                    <p:animEffect transition="in" filter="fade">
                                      <p:cBhvr>
                                        <p:cTn id="22" dur="1000"/>
                                        <p:tgtEl>
                                          <p:spTgt spid="48139"/>
                                        </p:tgtEl>
                                      </p:cBhvr>
                                    </p:animEffect>
                                  </p:childTnLst>
                                </p:cTn>
                              </p:par>
                              <p:par>
                                <p:cTn id="23" presetID="10" presetClass="entr" presetSubtype="0" fill="hold" nodeType="withEffect">
                                  <p:stCondLst>
                                    <p:cond delay="0"/>
                                  </p:stCondLst>
                                  <p:childTnLst>
                                    <p:set>
                                      <p:cBhvr>
                                        <p:cTn id="24" dur="1" fill="hold">
                                          <p:stCondLst>
                                            <p:cond delay="0"/>
                                          </p:stCondLst>
                                        </p:cTn>
                                        <p:tgtEl>
                                          <p:spTgt spid="48177"/>
                                        </p:tgtEl>
                                        <p:attrNameLst>
                                          <p:attrName>style.visibility</p:attrName>
                                        </p:attrNameLst>
                                      </p:cBhvr>
                                      <p:to>
                                        <p:strVal val="visible"/>
                                      </p:to>
                                    </p:set>
                                    <p:animEffect transition="in" filter="fade">
                                      <p:cBhvr>
                                        <p:cTn id="25" dur="1000"/>
                                        <p:tgtEl>
                                          <p:spTgt spid="481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8189"/>
                                        </p:tgtEl>
                                        <p:attrNameLst>
                                          <p:attrName>style.visibility</p:attrName>
                                        </p:attrNameLst>
                                      </p:cBhvr>
                                      <p:to>
                                        <p:strVal val="visible"/>
                                      </p:to>
                                    </p:set>
                                    <p:animEffect transition="in" filter="fade">
                                      <p:cBhvr>
                                        <p:cTn id="28" dur="1000"/>
                                        <p:tgtEl>
                                          <p:spTgt spid="48189"/>
                                        </p:tgtEl>
                                      </p:cBhvr>
                                    </p:animEffect>
                                  </p:childTnLst>
                                </p:cTn>
                              </p:par>
                              <p:par>
                                <p:cTn id="29" presetID="10" presetClass="entr" presetSubtype="0" fill="hold" nodeType="withEffect">
                                  <p:stCondLst>
                                    <p:cond delay="0"/>
                                  </p:stCondLst>
                                  <p:childTnLst>
                                    <p:set>
                                      <p:cBhvr>
                                        <p:cTn id="30" dur="1" fill="hold">
                                          <p:stCondLst>
                                            <p:cond delay="0"/>
                                          </p:stCondLst>
                                        </p:cTn>
                                        <p:tgtEl>
                                          <p:spTgt spid="48205"/>
                                        </p:tgtEl>
                                        <p:attrNameLst>
                                          <p:attrName>style.visibility</p:attrName>
                                        </p:attrNameLst>
                                      </p:cBhvr>
                                      <p:to>
                                        <p:strVal val="visible"/>
                                      </p:to>
                                    </p:set>
                                    <p:animEffect transition="in" filter="fade">
                                      <p:cBhvr>
                                        <p:cTn id="31" dur="1000"/>
                                        <p:tgtEl>
                                          <p:spTgt spid="4820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215"/>
                                        </p:tgtEl>
                                        <p:attrNameLst>
                                          <p:attrName>style.visibility</p:attrName>
                                        </p:attrNameLst>
                                      </p:cBhvr>
                                      <p:to>
                                        <p:strVal val="visible"/>
                                      </p:to>
                                    </p:set>
                                    <p:animEffect transition="in" filter="fade">
                                      <p:cBhvr>
                                        <p:cTn id="34" dur="1000"/>
                                        <p:tgtEl>
                                          <p:spTgt spid="482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216"/>
                                        </p:tgtEl>
                                        <p:attrNameLst>
                                          <p:attrName>style.visibility</p:attrName>
                                        </p:attrNameLst>
                                      </p:cBhvr>
                                      <p:to>
                                        <p:strVal val="visible"/>
                                      </p:to>
                                    </p:set>
                                    <p:animEffect transition="in" filter="fade">
                                      <p:cBhvr>
                                        <p:cTn id="37" dur="1000"/>
                                        <p:tgtEl>
                                          <p:spTgt spid="482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8138"/>
                                        </p:tgtEl>
                                        <p:attrNameLst>
                                          <p:attrName>style.visibility</p:attrName>
                                        </p:attrNameLst>
                                      </p:cBhvr>
                                      <p:to>
                                        <p:strVal val="visible"/>
                                      </p:to>
                                    </p:set>
                                    <p:animEffect transition="in" filter="fade">
                                      <p:cBhvr>
                                        <p:cTn id="42" dur="1000"/>
                                        <p:tgtEl>
                                          <p:spTgt spid="48138"/>
                                        </p:tgtEl>
                                      </p:cBhvr>
                                    </p:animEffect>
                                  </p:childTnLst>
                                </p:cTn>
                              </p:par>
                              <p:par>
                                <p:cTn id="43" presetID="10" presetClass="entr" presetSubtype="0" fill="hold" nodeType="withEffect">
                                  <p:stCondLst>
                                    <p:cond delay="0"/>
                                  </p:stCondLst>
                                  <p:childTnLst>
                                    <p:set>
                                      <p:cBhvr>
                                        <p:cTn id="44" dur="1" fill="hold">
                                          <p:stCondLst>
                                            <p:cond delay="0"/>
                                          </p:stCondLst>
                                        </p:cTn>
                                        <p:tgtEl>
                                          <p:spTgt spid="48150"/>
                                        </p:tgtEl>
                                        <p:attrNameLst>
                                          <p:attrName>style.visibility</p:attrName>
                                        </p:attrNameLst>
                                      </p:cBhvr>
                                      <p:to>
                                        <p:strVal val="visible"/>
                                      </p:to>
                                    </p:set>
                                    <p:animEffect transition="in" filter="fade">
                                      <p:cBhvr>
                                        <p:cTn id="45" dur="1000"/>
                                        <p:tgtEl>
                                          <p:spTgt spid="48150"/>
                                        </p:tgtEl>
                                      </p:cBhvr>
                                    </p:animEffect>
                                  </p:childTnLst>
                                </p:cTn>
                              </p:par>
                              <p:par>
                                <p:cTn id="46" presetID="10" presetClass="entr" presetSubtype="0" fill="hold" nodeType="withEffect">
                                  <p:stCondLst>
                                    <p:cond delay="0"/>
                                  </p:stCondLst>
                                  <p:childTnLst>
                                    <p:set>
                                      <p:cBhvr>
                                        <p:cTn id="47" dur="1" fill="hold">
                                          <p:stCondLst>
                                            <p:cond delay="0"/>
                                          </p:stCondLst>
                                        </p:cTn>
                                        <p:tgtEl>
                                          <p:spTgt spid="48160"/>
                                        </p:tgtEl>
                                        <p:attrNameLst>
                                          <p:attrName>style.visibility</p:attrName>
                                        </p:attrNameLst>
                                      </p:cBhvr>
                                      <p:to>
                                        <p:strVal val="visible"/>
                                      </p:to>
                                    </p:set>
                                    <p:animEffect transition="in" filter="fade">
                                      <p:cBhvr>
                                        <p:cTn id="48" dur="1000"/>
                                        <p:tgtEl>
                                          <p:spTgt spid="481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194"/>
                                        </p:tgtEl>
                                        <p:attrNameLst>
                                          <p:attrName>style.visibility</p:attrName>
                                        </p:attrNameLst>
                                      </p:cBhvr>
                                      <p:to>
                                        <p:strVal val="visible"/>
                                      </p:to>
                                    </p:set>
                                    <p:animEffect transition="in" filter="fade">
                                      <p:cBhvr>
                                        <p:cTn id="51" dur="1000"/>
                                        <p:tgtEl>
                                          <p:spTgt spid="4819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195"/>
                                        </p:tgtEl>
                                        <p:attrNameLst>
                                          <p:attrName>style.visibility</p:attrName>
                                        </p:attrNameLst>
                                      </p:cBhvr>
                                      <p:to>
                                        <p:strVal val="visible"/>
                                      </p:to>
                                    </p:set>
                                    <p:animEffect transition="in" filter="fade">
                                      <p:cBhvr>
                                        <p:cTn id="54" dur="1000"/>
                                        <p:tgtEl>
                                          <p:spTgt spid="4819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8199"/>
                                        </p:tgtEl>
                                        <p:attrNameLst>
                                          <p:attrName>style.visibility</p:attrName>
                                        </p:attrNameLst>
                                      </p:cBhvr>
                                      <p:to>
                                        <p:strVal val="visible"/>
                                      </p:to>
                                    </p:set>
                                    <p:animEffect transition="in" filter="fade">
                                      <p:cBhvr>
                                        <p:cTn id="57" dur="1000"/>
                                        <p:tgtEl>
                                          <p:spTgt spid="48199"/>
                                        </p:tgtEl>
                                      </p:cBhvr>
                                    </p:animEffect>
                                  </p:childTnLst>
                                </p:cTn>
                              </p:par>
                              <p:par>
                                <p:cTn id="58" presetID="10" presetClass="entr" presetSubtype="0" fill="hold" nodeType="withEffect">
                                  <p:stCondLst>
                                    <p:cond delay="0"/>
                                  </p:stCondLst>
                                  <p:childTnLst>
                                    <p:set>
                                      <p:cBhvr>
                                        <p:cTn id="59" dur="1" fill="hold">
                                          <p:stCondLst>
                                            <p:cond delay="0"/>
                                          </p:stCondLst>
                                        </p:cTn>
                                        <p:tgtEl>
                                          <p:spTgt spid="48200"/>
                                        </p:tgtEl>
                                        <p:attrNameLst>
                                          <p:attrName>style.visibility</p:attrName>
                                        </p:attrNameLst>
                                      </p:cBhvr>
                                      <p:to>
                                        <p:strVal val="visible"/>
                                      </p:to>
                                    </p:set>
                                    <p:animEffect transition="in" filter="fade">
                                      <p:cBhvr>
                                        <p:cTn id="60" dur="1000"/>
                                        <p:tgtEl>
                                          <p:spTgt spid="4820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8210"/>
                                        </p:tgtEl>
                                        <p:attrNameLst>
                                          <p:attrName>style.visibility</p:attrName>
                                        </p:attrNameLst>
                                      </p:cBhvr>
                                      <p:to>
                                        <p:strVal val="visible"/>
                                      </p:to>
                                    </p:set>
                                    <p:animEffect transition="in" filter="fade">
                                      <p:cBhvr>
                                        <p:cTn id="63" dur="1000"/>
                                        <p:tgtEl>
                                          <p:spTgt spid="4821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8211"/>
                                        </p:tgtEl>
                                        <p:attrNameLst>
                                          <p:attrName>style.visibility</p:attrName>
                                        </p:attrNameLst>
                                      </p:cBhvr>
                                      <p:to>
                                        <p:strVal val="visible"/>
                                      </p:to>
                                    </p:set>
                                    <p:animEffect transition="in" filter="fade">
                                      <p:cBhvr>
                                        <p:cTn id="66" dur="1000"/>
                                        <p:tgtEl>
                                          <p:spTgt spid="48211"/>
                                        </p:tgtEl>
                                      </p:cBhvr>
                                    </p:animEffect>
                                  </p:childTnLst>
                                </p:cTn>
                              </p:par>
                              <p:par>
                                <p:cTn id="67" presetID="10" presetClass="entr" presetSubtype="0" fill="hold" nodeType="withEffect">
                                  <p:stCondLst>
                                    <p:cond delay="0"/>
                                  </p:stCondLst>
                                  <p:childTnLst>
                                    <p:set>
                                      <p:cBhvr>
                                        <p:cTn id="68" dur="1" fill="hold">
                                          <p:stCondLst>
                                            <p:cond delay="0"/>
                                          </p:stCondLst>
                                        </p:cTn>
                                        <p:tgtEl>
                                          <p:spTgt spid="48198"/>
                                        </p:tgtEl>
                                        <p:attrNameLst>
                                          <p:attrName>style.visibility</p:attrName>
                                        </p:attrNameLst>
                                      </p:cBhvr>
                                      <p:to>
                                        <p:strVal val="visible"/>
                                      </p:to>
                                    </p:set>
                                    <p:animEffect transition="in" filter="fade">
                                      <p:cBhvr>
                                        <p:cTn id="69" dur="1000"/>
                                        <p:tgtEl>
                                          <p:spTgt spid="4819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ntr" presetSubtype="0" fill="hold" nodeType="clickEffect">
                                  <p:stCondLst>
                                    <p:cond delay="0"/>
                                  </p:stCondLst>
                                  <p:childTnLst>
                                    <p:set>
                                      <p:cBhvr>
                                        <p:cTn id="73" dur="1" fill="hold">
                                          <p:stCondLst>
                                            <p:cond delay="0"/>
                                          </p:stCondLst>
                                        </p:cTn>
                                        <p:tgtEl>
                                          <p:spTgt spid="48164"/>
                                        </p:tgtEl>
                                        <p:attrNameLst>
                                          <p:attrName>style.visibility</p:attrName>
                                        </p:attrNameLst>
                                      </p:cBhvr>
                                      <p:to>
                                        <p:strVal val="visible"/>
                                      </p:to>
                                    </p:set>
                                    <p:animEffect transition="in" filter="fade">
                                      <p:cBhvr>
                                        <p:cTn id="74" dur="1000"/>
                                        <p:tgtEl>
                                          <p:spTgt spid="4816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8192"/>
                                        </p:tgtEl>
                                        <p:attrNameLst>
                                          <p:attrName>style.visibility</p:attrName>
                                        </p:attrNameLst>
                                      </p:cBhvr>
                                      <p:to>
                                        <p:strVal val="visible"/>
                                      </p:to>
                                    </p:set>
                                    <p:animEffect transition="in" filter="fade">
                                      <p:cBhvr>
                                        <p:cTn id="77" dur="1000"/>
                                        <p:tgtEl>
                                          <p:spTgt spid="48192"/>
                                        </p:tgtEl>
                                      </p:cBhvr>
                                    </p:animEffect>
                                  </p:childTnLst>
                                </p:cTn>
                              </p:par>
                              <p:par>
                                <p:cTn id="78" presetID="10" presetClass="entr" presetSubtype="0" fill="hold" nodeType="withEffect">
                                  <p:stCondLst>
                                    <p:cond delay="0"/>
                                  </p:stCondLst>
                                  <p:childTnLst>
                                    <p:set>
                                      <p:cBhvr>
                                        <p:cTn id="79" dur="1" fill="hold">
                                          <p:stCondLst>
                                            <p:cond delay="0"/>
                                          </p:stCondLst>
                                        </p:cTn>
                                        <p:tgtEl>
                                          <p:spTgt spid="48197"/>
                                        </p:tgtEl>
                                        <p:attrNameLst>
                                          <p:attrName>style.visibility</p:attrName>
                                        </p:attrNameLst>
                                      </p:cBhvr>
                                      <p:to>
                                        <p:strVal val="visible"/>
                                      </p:to>
                                    </p:set>
                                    <p:animEffect transition="in" filter="fade">
                                      <p:cBhvr>
                                        <p:cTn id="80" dur="1000"/>
                                        <p:tgtEl>
                                          <p:spTgt spid="4819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8212"/>
                                        </p:tgtEl>
                                        <p:attrNameLst>
                                          <p:attrName>style.visibility</p:attrName>
                                        </p:attrNameLst>
                                      </p:cBhvr>
                                      <p:to>
                                        <p:strVal val="visible"/>
                                      </p:to>
                                    </p:set>
                                    <p:animEffect transition="in" filter="fade">
                                      <p:cBhvr>
                                        <p:cTn id="83" dur="1000"/>
                                        <p:tgtEl>
                                          <p:spTgt spid="4821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8137"/>
                                        </p:tgtEl>
                                        <p:attrNameLst>
                                          <p:attrName>style.visibility</p:attrName>
                                        </p:attrNameLst>
                                      </p:cBhvr>
                                      <p:to>
                                        <p:strVal val="visible"/>
                                      </p:to>
                                    </p:set>
                                    <p:animEffect transition="in" filter="fade">
                                      <p:cBhvr>
                                        <p:cTn id="86" dur="1000"/>
                                        <p:tgtEl>
                                          <p:spTgt spid="4813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220"/>
                                        </p:tgtEl>
                                        <p:attrNameLst>
                                          <p:attrName>style.visibility</p:attrName>
                                        </p:attrNameLst>
                                      </p:cBhvr>
                                      <p:to>
                                        <p:strVal val="visible"/>
                                      </p:to>
                                    </p:set>
                                    <p:animEffect transition="in" filter="fade">
                                      <p:cBhvr>
                                        <p:cTn id="89" dur="1000"/>
                                        <p:tgtEl>
                                          <p:spTgt spid="48220"/>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8193"/>
                                        </p:tgtEl>
                                        <p:attrNameLst>
                                          <p:attrName>style.visibility</p:attrName>
                                        </p:attrNameLst>
                                      </p:cBhvr>
                                      <p:to>
                                        <p:strVal val="visible"/>
                                      </p:to>
                                    </p:set>
                                    <p:animEffect transition="in" filter="fade">
                                      <p:cBhvr>
                                        <p:cTn id="94" dur="500"/>
                                        <p:tgtEl>
                                          <p:spTgt spid="48193"/>
                                        </p:tgtEl>
                                      </p:cBhvr>
                                    </p:animEffect>
                                  </p:childTnLst>
                                </p:cTn>
                              </p:par>
                              <p:par>
                                <p:cTn id="95" presetID="10" presetClass="entr" presetSubtype="0" fill="hold" nodeType="withEffect">
                                  <p:stCondLst>
                                    <p:cond delay="0"/>
                                  </p:stCondLst>
                                  <p:childTnLst>
                                    <p:set>
                                      <p:cBhvr>
                                        <p:cTn id="96" dur="1" fill="hold">
                                          <p:stCondLst>
                                            <p:cond delay="0"/>
                                          </p:stCondLst>
                                        </p:cTn>
                                        <p:tgtEl>
                                          <p:spTgt spid="48196"/>
                                        </p:tgtEl>
                                        <p:attrNameLst>
                                          <p:attrName>style.visibility</p:attrName>
                                        </p:attrNameLst>
                                      </p:cBhvr>
                                      <p:to>
                                        <p:strVal val="visible"/>
                                      </p:to>
                                    </p:set>
                                    <p:animEffect transition="in" filter="fade">
                                      <p:cBhvr>
                                        <p:cTn id="97" dur="500"/>
                                        <p:tgtEl>
                                          <p:spTgt spid="48196"/>
                                        </p:tgtEl>
                                      </p:cBhvr>
                                    </p:animEffect>
                                  </p:childTnLst>
                                </p:cTn>
                              </p:par>
                            </p:childTnLst>
                          </p:cTn>
                        </p:par>
                        <p:par>
                          <p:cTn id="98" fill="hold" nodeType="afterGroup">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48171"/>
                                        </p:tgtEl>
                                        <p:attrNameLst>
                                          <p:attrName>style.visibility</p:attrName>
                                        </p:attrNameLst>
                                      </p:cBhvr>
                                      <p:to>
                                        <p:strVal val="visible"/>
                                      </p:to>
                                    </p:set>
                                    <p:animEffect transition="in" filter="fade">
                                      <p:cBhvr>
                                        <p:cTn id="101" dur="1000"/>
                                        <p:tgtEl>
                                          <p:spTgt spid="4817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8173"/>
                                        </p:tgtEl>
                                        <p:attrNameLst>
                                          <p:attrName>style.visibility</p:attrName>
                                        </p:attrNameLst>
                                      </p:cBhvr>
                                      <p:to>
                                        <p:strVal val="visible"/>
                                      </p:to>
                                    </p:set>
                                    <p:animEffect transition="in" filter="fade">
                                      <p:cBhvr>
                                        <p:cTn id="104" dur="1000"/>
                                        <p:tgtEl>
                                          <p:spTgt spid="4817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8175"/>
                                        </p:tgtEl>
                                        <p:attrNameLst>
                                          <p:attrName>style.visibility</p:attrName>
                                        </p:attrNameLst>
                                      </p:cBhvr>
                                      <p:to>
                                        <p:strVal val="visible"/>
                                      </p:to>
                                    </p:set>
                                    <p:animEffect transition="in" filter="fade">
                                      <p:cBhvr>
                                        <p:cTn id="107" dur="1000"/>
                                        <p:tgtEl>
                                          <p:spTgt spid="4817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8174"/>
                                        </p:tgtEl>
                                        <p:attrNameLst>
                                          <p:attrName>style.visibility</p:attrName>
                                        </p:attrNameLst>
                                      </p:cBhvr>
                                      <p:to>
                                        <p:strVal val="visible"/>
                                      </p:to>
                                    </p:set>
                                    <p:animEffect transition="in" filter="fade">
                                      <p:cBhvr>
                                        <p:cTn id="110" dur="1000"/>
                                        <p:tgtEl>
                                          <p:spTgt spid="4817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8176"/>
                                        </p:tgtEl>
                                        <p:attrNameLst>
                                          <p:attrName>style.visibility</p:attrName>
                                        </p:attrNameLst>
                                      </p:cBhvr>
                                      <p:to>
                                        <p:strVal val="visible"/>
                                      </p:to>
                                    </p:set>
                                    <p:animEffect transition="in" filter="fade">
                                      <p:cBhvr>
                                        <p:cTn id="113" dur="1000"/>
                                        <p:tgtEl>
                                          <p:spTgt spid="4817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8172"/>
                                        </p:tgtEl>
                                        <p:attrNameLst>
                                          <p:attrName>style.visibility</p:attrName>
                                        </p:attrNameLst>
                                      </p:cBhvr>
                                      <p:to>
                                        <p:strVal val="visible"/>
                                      </p:to>
                                    </p:set>
                                    <p:animEffect transition="in" filter="fade">
                                      <p:cBhvr>
                                        <p:cTn id="116" dur="1000"/>
                                        <p:tgtEl>
                                          <p:spTgt spid="4817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8227"/>
                                        </p:tgtEl>
                                        <p:attrNameLst>
                                          <p:attrName>style.visibility</p:attrName>
                                        </p:attrNameLst>
                                      </p:cBhvr>
                                      <p:to>
                                        <p:strVal val="visible"/>
                                      </p:to>
                                    </p:set>
                                    <p:animEffect transition="in" filter="fade">
                                      <p:cBhvr>
                                        <p:cTn id="119" dur="1000"/>
                                        <p:tgtEl>
                                          <p:spTgt spid="48227"/>
                                        </p:tgtEl>
                                      </p:cBhvr>
                                    </p:animEffect>
                                  </p:childTnLst>
                                </p:cTn>
                              </p:par>
                            </p:childTnLst>
                          </p:cTn>
                        </p:par>
                        <p:par>
                          <p:cTn id="120" fill="hold" nodeType="afterGroup">
                            <p:stCondLst>
                              <p:cond delay="1500"/>
                            </p:stCondLst>
                            <p:childTnLst>
                              <p:par>
                                <p:cTn id="121" presetID="10" presetClass="entr" presetSubtype="0" fill="hold" nodeType="afterEffect">
                                  <p:stCondLst>
                                    <p:cond delay="0"/>
                                  </p:stCondLst>
                                  <p:childTnLst>
                                    <p:set>
                                      <p:cBhvr>
                                        <p:cTn id="122" dur="1" fill="hold">
                                          <p:stCondLst>
                                            <p:cond delay="0"/>
                                          </p:stCondLst>
                                        </p:cTn>
                                        <p:tgtEl>
                                          <p:spTgt spid="48219"/>
                                        </p:tgtEl>
                                        <p:attrNameLst>
                                          <p:attrName>style.visibility</p:attrName>
                                        </p:attrNameLst>
                                      </p:cBhvr>
                                      <p:to>
                                        <p:strVal val="visible"/>
                                      </p:to>
                                    </p:set>
                                    <p:animEffect transition="in" filter="fade">
                                      <p:cBhvr>
                                        <p:cTn id="123" dur="1000"/>
                                        <p:tgtEl>
                                          <p:spTgt spid="4821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8221"/>
                                        </p:tgtEl>
                                        <p:attrNameLst>
                                          <p:attrName>style.visibility</p:attrName>
                                        </p:attrNameLst>
                                      </p:cBhvr>
                                      <p:to>
                                        <p:strVal val="visible"/>
                                      </p:to>
                                    </p:set>
                                    <p:animEffect transition="in" filter="fade">
                                      <p:cBhvr>
                                        <p:cTn id="126" dur="1000"/>
                                        <p:tgtEl>
                                          <p:spTgt spid="48221"/>
                                        </p:tgtEl>
                                      </p:cBhvr>
                                    </p:animEffect>
                                  </p:childTnLst>
                                </p:cTn>
                              </p:par>
                            </p:childTnLst>
                          </p:cTn>
                        </p:par>
                        <p:par>
                          <p:cTn id="127" fill="hold" nodeType="afterGroup">
                            <p:stCondLst>
                              <p:cond delay="2500"/>
                            </p:stCondLst>
                            <p:childTnLst>
                              <p:par>
                                <p:cTn id="128" presetID="26" presetClass="emph" presetSubtype="0" fill="hold" nodeType="afterEffect">
                                  <p:stCondLst>
                                    <p:cond delay="0"/>
                                  </p:stCondLst>
                                  <p:childTnLst>
                                    <p:animEffect transition="out" filter="fade">
                                      <p:cBhvr>
                                        <p:cTn id="129" dur="500" tmFilter="0, 0; .2, .5; .8, .5; 1, 0"/>
                                        <p:tgtEl>
                                          <p:spTgt spid="48219"/>
                                        </p:tgtEl>
                                      </p:cBhvr>
                                    </p:animEffect>
                                    <p:animScale>
                                      <p:cBhvr>
                                        <p:cTn id="130" dur="250" autoRev="1" fill="hold"/>
                                        <p:tgtEl>
                                          <p:spTgt spid="48219"/>
                                        </p:tgtEl>
                                      </p:cBhvr>
                                      <p:by x="105000" y="105000"/>
                                    </p:animScale>
                                  </p:childTnLst>
                                </p:cTn>
                              </p:par>
                            </p:childTnLst>
                          </p:cTn>
                        </p:par>
                        <p:par>
                          <p:cTn id="131" fill="hold" nodeType="afterGroup">
                            <p:stCondLst>
                              <p:cond delay="3000"/>
                            </p:stCondLst>
                            <p:childTnLst>
                              <p:par>
                                <p:cTn id="132" presetID="10" presetClass="entr" presetSubtype="0" fill="hold" grpId="0" nodeType="afterEffect">
                                  <p:stCondLst>
                                    <p:cond delay="0"/>
                                  </p:stCondLst>
                                  <p:childTnLst>
                                    <p:set>
                                      <p:cBhvr>
                                        <p:cTn id="133" dur="1" fill="hold">
                                          <p:stCondLst>
                                            <p:cond delay="0"/>
                                          </p:stCondLst>
                                        </p:cTn>
                                        <p:tgtEl>
                                          <p:spTgt spid="48229"/>
                                        </p:tgtEl>
                                        <p:attrNameLst>
                                          <p:attrName>style.visibility</p:attrName>
                                        </p:attrNameLst>
                                      </p:cBhvr>
                                      <p:to>
                                        <p:strVal val="visible"/>
                                      </p:to>
                                    </p:set>
                                    <p:animEffect transition="in" filter="fade">
                                      <p:cBhvr>
                                        <p:cTn id="134" dur="500"/>
                                        <p:tgtEl>
                                          <p:spTgt spid="482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8228"/>
                                        </p:tgtEl>
                                        <p:attrNameLst>
                                          <p:attrName>style.visibility</p:attrName>
                                        </p:attrNameLst>
                                      </p:cBhvr>
                                      <p:to>
                                        <p:strVal val="visible"/>
                                      </p:to>
                                    </p:set>
                                    <p:animEffect transition="in" filter="fade">
                                      <p:cBhvr>
                                        <p:cTn id="137" dur="500"/>
                                        <p:tgtEl>
                                          <p:spTgt spid="48228"/>
                                        </p:tgtEl>
                                      </p:cBhvr>
                                    </p:animEffect>
                                  </p:childTnLst>
                                </p:cTn>
                              </p:par>
                              <p:par>
                                <p:cTn id="138" presetID="10" presetClass="entr" presetSubtype="0" fill="hold" nodeType="withEffect">
                                  <p:stCondLst>
                                    <p:cond delay="0"/>
                                  </p:stCondLst>
                                  <p:childTnLst>
                                    <p:set>
                                      <p:cBhvr>
                                        <p:cTn id="139" dur="1" fill="hold">
                                          <p:stCondLst>
                                            <p:cond delay="0"/>
                                          </p:stCondLst>
                                        </p:cTn>
                                        <p:tgtEl>
                                          <p:spTgt spid="48133"/>
                                        </p:tgtEl>
                                        <p:attrNameLst>
                                          <p:attrName>style.visibility</p:attrName>
                                        </p:attrNameLst>
                                      </p:cBhvr>
                                      <p:to>
                                        <p:strVal val="visible"/>
                                      </p:to>
                                    </p:set>
                                    <p:animEffect transition="in" filter="fade">
                                      <p:cBhvr>
                                        <p:cTn id="140"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7" grpId="0" animBg="1"/>
      <p:bldP spid="48138" grpId="0" animBg="1"/>
      <p:bldP spid="48139" grpId="0" animBg="1"/>
      <p:bldP spid="48146" grpId="0" animBg="1"/>
      <p:bldP spid="48171" grpId="0" animBg="1"/>
      <p:bldP spid="48172" grpId="0" animBg="1"/>
      <p:bldP spid="48173" grpId="0" animBg="1"/>
      <p:bldP spid="48174" grpId="0" animBg="1"/>
      <p:bldP spid="48175" grpId="0" animBg="1"/>
      <p:bldP spid="48176" grpId="0" animBg="1"/>
      <p:bldP spid="48187" grpId="0" animBg="1"/>
      <p:bldP spid="48189" grpId="0" animBg="1"/>
      <p:bldP spid="48192" grpId="0" animBg="1"/>
      <p:bldP spid="48193" grpId="0" animBg="1"/>
      <p:bldP spid="48194" grpId="0" animBg="1"/>
      <p:bldP spid="48195" grpId="0" animBg="1"/>
      <p:bldP spid="48199" grpId="0" animBg="1"/>
      <p:bldP spid="48210" grpId="0" animBg="1"/>
      <p:bldP spid="48211" grpId="0"/>
      <p:bldP spid="48212" grpId="0"/>
      <p:bldP spid="48213" grpId="0"/>
      <p:bldP spid="48215" grpId="0"/>
      <p:bldP spid="48216" grpId="0"/>
      <p:bldP spid="48218" grpId="0" animBg="1"/>
      <p:bldP spid="48220" grpId="0"/>
      <p:bldP spid="48221" grpId="0"/>
      <p:bldP spid="48227" grpId="0"/>
      <p:bldP spid="48228" grpId="0"/>
      <p:bldP spid="482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smtClean="0"/>
              <a:t>3.</a:t>
            </a:r>
            <a:r>
              <a:rPr lang="ja-JP" altLang="en-US" sz="2000" dirty="0" smtClean="0"/>
              <a:t>　最近のトリウム</a:t>
            </a:r>
            <a:r>
              <a:rPr lang="ja-JP" altLang="en-US" sz="2000" dirty="0"/>
              <a:t>溶融塩</a:t>
            </a:r>
            <a:r>
              <a:rPr lang="ja-JP" altLang="en-US" sz="2000" dirty="0" smtClean="0"/>
              <a:t>炉</a:t>
            </a:r>
            <a:r>
              <a:rPr lang="en-US" altLang="ja-JP" sz="2000" dirty="0" smtClean="0"/>
              <a:t>R&amp;D</a:t>
            </a:r>
            <a:r>
              <a:rPr lang="ja-JP" altLang="en-US" sz="2000" dirty="0" smtClean="0"/>
              <a:t>の動向（歴史も）</a:t>
            </a:r>
            <a:endParaRPr lang="ja-JP" altLang="en-US" sz="2000" dirty="0"/>
          </a:p>
        </p:txBody>
      </p:sp>
      <p:sp>
        <p:nvSpPr>
          <p:cNvPr id="9" name="Rectangle 14"/>
          <p:cNvSpPr>
            <a:spLocks noChangeArrowheads="1"/>
          </p:cNvSpPr>
          <p:nvPr/>
        </p:nvSpPr>
        <p:spPr bwMode="auto">
          <a:xfrm>
            <a:off x="217357" y="6050971"/>
            <a:ext cx="8679305" cy="658466"/>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tLang="ja-JP" sz="1200" dirty="0"/>
              <a:t>                       </a:t>
            </a:r>
            <a:r>
              <a:rPr lang="en-US" altLang="ja-JP" sz="1200" dirty="0" smtClean="0"/>
              <a:t>      Nuclear </a:t>
            </a:r>
            <a:r>
              <a:rPr lang="en-US" altLang="ja-JP" sz="1200" dirty="0"/>
              <a:t>Propulsion / Space Reactor</a:t>
            </a:r>
          </a:p>
        </p:txBody>
      </p:sp>
      <p:sp>
        <p:nvSpPr>
          <p:cNvPr id="10" name="Rectangle 15"/>
          <p:cNvSpPr>
            <a:spLocks noChangeArrowheads="1"/>
          </p:cNvSpPr>
          <p:nvPr/>
        </p:nvSpPr>
        <p:spPr bwMode="auto">
          <a:xfrm>
            <a:off x="217357" y="1106982"/>
            <a:ext cx="8679305" cy="4941590"/>
          </a:xfrm>
          <a:prstGeom prst="rect">
            <a:avLst/>
          </a:prstGeom>
          <a:solidFill>
            <a:schemeClr val="accent5">
              <a:lumMod val="20000"/>
              <a:lumOff val="80000"/>
            </a:schemeClr>
          </a:solidFill>
          <a:ln>
            <a:noFill/>
          </a:ln>
          <a:effectLst/>
        </p:spPr>
        <p:txBody>
          <a:bodyPr wrap="none"/>
          <a:lstStyle/>
          <a:p>
            <a:r>
              <a:rPr lang="en-US" altLang="ja-JP" sz="1200" dirty="0"/>
              <a:t>                  Electricity generation (power station)</a:t>
            </a:r>
          </a:p>
        </p:txBody>
      </p:sp>
      <p:sp>
        <p:nvSpPr>
          <p:cNvPr id="11" name="Rectangle 6"/>
          <p:cNvSpPr>
            <a:spLocks noChangeArrowheads="1"/>
          </p:cNvSpPr>
          <p:nvPr/>
        </p:nvSpPr>
        <p:spPr bwMode="auto">
          <a:xfrm>
            <a:off x="684212" y="6291827"/>
            <a:ext cx="877889" cy="286002"/>
          </a:xfrm>
          <a:prstGeom prst="rect">
            <a:avLst/>
          </a:prstGeom>
          <a:solidFill>
            <a:srgbClr val="92D050"/>
          </a:solidFill>
          <a:ln w="9525">
            <a:solidFill>
              <a:schemeClr val="tx1"/>
            </a:solidFill>
            <a:miter lim="800000"/>
            <a:headEnd/>
            <a:tailEnd/>
          </a:ln>
          <a:effectLst/>
        </p:spPr>
        <p:txBody>
          <a:bodyPr wrap="none" anchor="ctr"/>
          <a:lstStyle/>
          <a:p>
            <a:pPr algn="ctr"/>
            <a:r>
              <a:rPr lang="en-US" altLang="ja-JP" sz="1200" dirty="0" smtClean="0"/>
              <a:t>ARE(US)</a:t>
            </a:r>
            <a:endParaRPr lang="en-US" altLang="ja-JP" sz="1200" dirty="0"/>
          </a:p>
        </p:txBody>
      </p:sp>
      <p:sp>
        <p:nvSpPr>
          <p:cNvPr id="12" name="Rectangle 7"/>
          <p:cNvSpPr>
            <a:spLocks noChangeArrowheads="1"/>
          </p:cNvSpPr>
          <p:nvPr/>
        </p:nvSpPr>
        <p:spPr bwMode="auto">
          <a:xfrm>
            <a:off x="1908177" y="1568144"/>
            <a:ext cx="976529" cy="286002"/>
          </a:xfrm>
          <a:prstGeom prst="rect">
            <a:avLst/>
          </a:prstGeom>
          <a:solidFill>
            <a:srgbClr val="92D050"/>
          </a:solidFill>
          <a:ln w="9525">
            <a:solidFill>
              <a:schemeClr val="tx1"/>
            </a:solidFill>
            <a:miter lim="800000"/>
            <a:headEnd/>
            <a:tailEnd/>
          </a:ln>
          <a:effectLst/>
        </p:spPr>
        <p:txBody>
          <a:bodyPr wrap="none" anchor="ctr"/>
          <a:lstStyle/>
          <a:p>
            <a:pPr algn="ctr"/>
            <a:r>
              <a:rPr lang="en-US" altLang="ja-JP" sz="1200" dirty="0" smtClean="0"/>
              <a:t>MSRE(US)</a:t>
            </a:r>
            <a:endParaRPr lang="en-US" altLang="ja-JP" sz="1200" dirty="0"/>
          </a:p>
        </p:txBody>
      </p:sp>
      <p:sp>
        <p:nvSpPr>
          <p:cNvPr id="13" name="Rectangle 8"/>
          <p:cNvSpPr>
            <a:spLocks noChangeArrowheads="1"/>
          </p:cNvSpPr>
          <p:nvPr/>
        </p:nvSpPr>
        <p:spPr bwMode="auto">
          <a:xfrm>
            <a:off x="3005527" y="1568144"/>
            <a:ext cx="990211" cy="286002"/>
          </a:xfrm>
          <a:prstGeom prst="rect">
            <a:avLst/>
          </a:prstGeom>
          <a:solidFill>
            <a:srgbClr val="92D050"/>
          </a:solidFill>
          <a:ln w="9525">
            <a:solidFill>
              <a:schemeClr val="tx1"/>
            </a:solidFill>
            <a:miter lim="800000"/>
            <a:headEnd/>
            <a:tailEnd/>
          </a:ln>
          <a:effectLst/>
        </p:spPr>
        <p:txBody>
          <a:bodyPr wrap="none" anchor="ctr"/>
          <a:lstStyle/>
          <a:p>
            <a:pPr algn="ctr"/>
            <a:r>
              <a:rPr lang="en-US" altLang="ja-JP" sz="1200" dirty="0" smtClean="0"/>
              <a:t>MSBR(US)</a:t>
            </a:r>
            <a:endParaRPr lang="en-US" altLang="ja-JP" sz="1200" dirty="0"/>
          </a:p>
        </p:txBody>
      </p:sp>
      <p:sp>
        <p:nvSpPr>
          <p:cNvPr id="14" name="Rectangle 9"/>
          <p:cNvSpPr>
            <a:spLocks noChangeArrowheads="1"/>
          </p:cNvSpPr>
          <p:nvPr/>
        </p:nvSpPr>
        <p:spPr bwMode="auto">
          <a:xfrm>
            <a:off x="6156327" y="1172896"/>
            <a:ext cx="1223963" cy="286002"/>
          </a:xfrm>
          <a:prstGeom prst="rect">
            <a:avLst/>
          </a:prstGeom>
          <a:solidFill>
            <a:srgbClr val="92D050"/>
          </a:solidFill>
          <a:ln w="9525">
            <a:solidFill>
              <a:schemeClr val="tx1"/>
            </a:solidFill>
            <a:miter lim="800000"/>
            <a:headEnd/>
            <a:tailEnd/>
          </a:ln>
          <a:effectLst/>
          <a:extLst/>
        </p:spPr>
        <p:txBody>
          <a:bodyPr wrap="none" anchor="ctr"/>
          <a:lstStyle/>
          <a:p>
            <a:pPr algn="ctr"/>
            <a:r>
              <a:rPr lang="en-US" altLang="ja-JP" sz="1200"/>
              <a:t>MSR (GIF)</a:t>
            </a:r>
          </a:p>
        </p:txBody>
      </p:sp>
      <p:sp>
        <p:nvSpPr>
          <p:cNvPr id="15" name="Rectangle 13"/>
          <p:cNvSpPr>
            <a:spLocks noChangeArrowheads="1"/>
          </p:cNvSpPr>
          <p:nvPr/>
        </p:nvSpPr>
        <p:spPr bwMode="auto">
          <a:xfrm>
            <a:off x="6904040" y="3740898"/>
            <a:ext cx="1268361" cy="238686"/>
          </a:xfrm>
          <a:prstGeom prst="rect">
            <a:avLst/>
          </a:prstGeom>
          <a:solidFill>
            <a:srgbClr val="92D050"/>
          </a:solidFill>
          <a:ln w="9525">
            <a:solidFill>
              <a:schemeClr val="tx1"/>
            </a:solidFill>
            <a:miter lim="800000"/>
            <a:headEnd/>
            <a:tailEnd/>
          </a:ln>
          <a:effectLst/>
        </p:spPr>
        <p:txBody>
          <a:bodyPr wrap="none" anchor="ctr"/>
          <a:lstStyle/>
          <a:p>
            <a:pPr algn="ctr"/>
            <a:r>
              <a:rPr lang="en-US" altLang="ja-JP" sz="1200" dirty="0"/>
              <a:t>LFTR (US)</a:t>
            </a:r>
          </a:p>
        </p:txBody>
      </p:sp>
      <p:sp>
        <p:nvSpPr>
          <p:cNvPr id="16" name="AutoShape 17"/>
          <p:cNvSpPr>
            <a:spLocks noChangeArrowheads="1"/>
          </p:cNvSpPr>
          <p:nvPr/>
        </p:nvSpPr>
        <p:spPr bwMode="auto">
          <a:xfrm>
            <a:off x="217358" y="777805"/>
            <a:ext cx="8679304" cy="329857"/>
          </a:xfrm>
          <a:prstGeom prst="homePlate">
            <a:avLst>
              <a:gd name="adj" fmla="val 120659"/>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200"/>
          </a:p>
        </p:txBody>
      </p:sp>
      <p:sp>
        <p:nvSpPr>
          <p:cNvPr id="17" name="Text Box 18"/>
          <p:cNvSpPr txBox="1">
            <a:spLocks noChangeArrowheads="1"/>
          </p:cNvSpPr>
          <p:nvPr/>
        </p:nvSpPr>
        <p:spPr bwMode="auto">
          <a:xfrm>
            <a:off x="495302" y="771993"/>
            <a:ext cx="524503" cy="25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t>1950</a:t>
            </a:r>
          </a:p>
        </p:txBody>
      </p:sp>
      <p:sp>
        <p:nvSpPr>
          <p:cNvPr id="18" name="Text Box 19"/>
          <p:cNvSpPr txBox="1">
            <a:spLocks noChangeArrowheads="1"/>
          </p:cNvSpPr>
          <p:nvPr/>
        </p:nvSpPr>
        <p:spPr bwMode="auto">
          <a:xfrm>
            <a:off x="1562102" y="777805"/>
            <a:ext cx="524503" cy="25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dirty="0"/>
              <a:t>1960</a:t>
            </a:r>
          </a:p>
        </p:txBody>
      </p:sp>
      <p:sp>
        <p:nvSpPr>
          <p:cNvPr id="19" name="Text Box 20"/>
          <p:cNvSpPr txBox="1">
            <a:spLocks noChangeArrowheads="1"/>
          </p:cNvSpPr>
          <p:nvPr/>
        </p:nvSpPr>
        <p:spPr bwMode="auto">
          <a:xfrm>
            <a:off x="2632077" y="777805"/>
            <a:ext cx="524503" cy="25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t>1970</a:t>
            </a:r>
          </a:p>
        </p:txBody>
      </p:sp>
      <p:sp>
        <p:nvSpPr>
          <p:cNvPr id="23" name="Text Box 21"/>
          <p:cNvSpPr txBox="1">
            <a:spLocks noChangeArrowheads="1"/>
          </p:cNvSpPr>
          <p:nvPr/>
        </p:nvSpPr>
        <p:spPr bwMode="auto">
          <a:xfrm>
            <a:off x="3698877" y="777805"/>
            <a:ext cx="524503" cy="25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t>1980</a:t>
            </a:r>
          </a:p>
        </p:txBody>
      </p:sp>
      <p:sp>
        <p:nvSpPr>
          <p:cNvPr id="24" name="Text Box 22"/>
          <p:cNvSpPr txBox="1">
            <a:spLocks noChangeArrowheads="1"/>
          </p:cNvSpPr>
          <p:nvPr/>
        </p:nvSpPr>
        <p:spPr bwMode="auto">
          <a:xfrm>
            <a:off x="4767265" y="777805"/>
            <a:ext cx="524503" cy="25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t>1990</a:t>
            </a:r>
          </a:p>
        </p:txBody>
      </p:sp>
      <p:sp>
        <p:nvSpPr>
          <p:cNvPr id="25" name="Text Box 23"/>
          <p:cNvSpPr txBox="1">
            <a:spLocks noChangeArrowheads="1"/>
          </p:cNvSpPr>
          <p:nvPr/>
        </p:nvSpPr>
        <p:spPr bwMode="auto">
          <a:xfrm>
            <a:off x="5835652" y="777805"/>
            <a:ext cx="524503" cy="25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t>2000</a:t>
            </a:r>
          </a:p>
        </p:txBody>
      </p:sp>
      <p:sp>
        <p:nvSpPr>
          <p:cNvPr id="26" name="Text Box 24"/>
          <p:cNvSpPr txBox="1">
            <a:spLocks noChangeArrowheads="1"/>
          </p:cNvSpPr>
          <p:nvPr/>
        </p:nvSpPr>
        <p:spPr bwMode="auto">
          <a:xfrm>
            <a:off x="6904040" y="777805"/>
            <a:ext cx="524503" cy="25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t>2010</a:t>
            </a:r>
          </a:p>
        </p:txBody>
      </p:sp>
      <p:sp>
        <p:nvSpPr>
          <p:cNvPr id="27" name="Rectangle 27"/>
          <p:cNvSpPr>
            <a:spLocks noChangeArrowheads="1"/>
          </p:cNvSpPr>
          <p:nvPr/>
        </p:nvSpPr>
        <p:spPr bwMode="auto">
          <a:xfrm>
            <a:off x="6948489" y="1505326"/>
            <a:ext cx="900112" cy="238685"/>
          </a:xfrm>
          <a:prstGeom prst="rect">
            <a:avLst/>
          </a:prstGeom>
          <a:solidFill>
            <a:srgbClr val="92D050"/>
          </a:solidFill>
          <a:ln w="9525">
            <a:solidFill>
              <a:schemeClr val="tx1"/>
            </a:solidFill>
            <a:miter lim="800000"/>
            <a:headEnd/>
            <a:tailEnd/>
          </a:ln>
          <a:effectLst/>
        </p:spPr>
        <p:txBody>
          <a:bodyPr wrap="none" anchor="ctr"/>
          <a:lstStyle/>
          <a:p>
            <a:pPr algn="ctr"/>
            <a:r>
              <a:rPr lang="en-US" altLang="ja-JP" sz="1200"/>
              <a:t>MSFR (F)</a:t>
            </a:r>
          </a:p>
        </p:txBody>
      </p:sp>
      <p:sp>
        <p:nvSpPr>
          <p:cNvPr id="28" name="Rectangle 28"/>
          <p:cNvSpPr>
            <a:spLocks noChangeArrowheads="1"/>
          </p:cNvSpPr>
          <p:nvPr/>
        </p:nvSpPr>
        <p:spPr bwMode="auto">
          <a:xfrm>
            <a:off x="6948489" y="1790439"/>
            <a:ext cx="1295920" cy="214502"/>
          </a:xfrm>
          <a:prstGeom prst="rect">
            <a:avLst/>
          </a:prstGeom>
          <a:solidFill>
            <a:srgbClr val="92D050"/>
          </a:solidFill>
          <a:ln w="9525">
            <a:solidFill>
              <a:schemeClr val="tx1"/>
            </a:solidFill>
            <a:miter lim="800000"/>
            <a:headEnd/>
            <a:tailEnd/>
          </a:ln>
          <a:effectLst/>
        </p:spPr>
        <p:txBody>
          <a:bodyPr wrap="none" anchor="ctr"/>
          <a:lstStyle/>
          <a:p>
            <a:pPr algn="ctr"/>
            <a:r>
              <a:rPr lang="en-US" altLang="ja-JP" sz="1200" dirty="0"/>
              <a:t>MOSART (R)</a:t>
            </a:r>
          </a:p>
        </p:txBody>
      </p:sp>
      <p:sp>
        <p:nvSpPr>
          <p:cNvPr id="29" name="Rectangle 29"/>
          <p:cNvSpPr>
            <a:spLocks noChangeArrowheads="1"/>
          </p:cNvSpPr>
          <p:nvPr/>
        </p:nvSpPr>
        <p:spPr bwMode="auto">
          <a:xfrm>
            <a:off x="7483259" y="3455784"/>
            <a:ext cx="1296988" cy="238686"/>
          </a:xfrm>
          <a:prstGeom prst="rect">
            <a:avLst/>
          </a:prstGeom>
          <a:solidFill>
            <a:srgbClr val="92D050"/>
          </a:solidFill>
          <a:ln w="19050">
            <a:solidFill>
              <a:schemeClr val="tx1"/>
            </a:solidFill>
            <a:miter lim="800000"/>
            <a:headEnd/>
            <a:tailEnd/>
          </a:ln>
          <a:effectLst/>
        </p:spPr>
        <p:txBody>
          <a:bodyPr wrap="none" anchor="ctr"/>
          <a:lstStyle/>
          <a:p>
            <a:pPr algn="ctr"/>
            <a:r>
              <a:rPr lang="en-US" altLang="ja-JP" sz="1200" dirty="0"/>
              <a:t>WAMSR (US)</a:t>
            </a:r>
          </a:p>
        </p:txBody>
      </p:sp>
      <p:cxnSp>
        <p:nvCxnSpPr>
          <p:cNvPr id="30" name="AutoShape 31"/>
          <p:cNvCxnSpPr>
            <a:cxnSpLocks noChangeShapeType="1"/>
            <a:stCxn id="11" idx="3"/>
            <a:endCxn id="12" idx="1"/>
          </p:cNvCxnSpPr>
          <p:nvPr/>
        </p:nvCxnSpPr>
        <p:spPr bwMode="auto">
          <a:xfrm flipV="1">
            <a:off x="1562101" y="1711145"/>
            <a:ext cx="346076" cy="4723683"/>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2"/>
          <p:cNvCxnSpPr>
            <a:cxnSpLocks noChangeShapeType="1"/>
            <a:stCxn id="12" idx="3"/>
            <a:endCxn id="13" idx="1"/>
          </p:cNvCxnSpPr>
          <p:nvPr/>
        </p:nvCxnSpPr>
        <p:spPr bwMode="auto">
          <a:xfrm>
            <a:off x="2884706" y="1711145"/>
            <a:ext cx="120821"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3"/>
          <p:cNvCxnSpPr>
            <a:cxnSpLocks noChangeShapeType="1"/>
            <a:stCxn id="13" idx="3"/>
            <a:endCxn id="14" idx="1"/>
          </p:cNvCxnSpPr>
          <p:nvPr/>
        </p:nvCxnSpPr>
        <p:spPr bwMode="auto">
          <a:xfrm flipV="1">
            <a:off x="3995738" y="1315897"/>
            <a:ext cx="2160589" cy="395248"/>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34"/>
          <p:cNvCxnSpPr>
            <a:cxnSpLocks noChangeShapeType="1"/>
            <a:stCxn id="14" idx="2"/>
            <a:endCxn id="27" idx="1"/>
          </p:cNvCxnSpPr>
          <p:nvPr/>
        </p:nvCxnSpPr>
        <p:spPr bwMode="auto">
          <a:xfrm rot="16200000" flipH="1">
            <a:off x="6775514" y="1451692"/>
            <a:ext cx="165771" cy="180180"/>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35"/>
          <p:cNvCxnSpPr>
            <a:cxnSpLocks noChangeShapeType="1"/>
            <a:stCxn id="13" idx="3"/>
            <a:endCxn id="15" idx="1"/>
          </p:cNvCxnSpPr>
          <p:nvPr/>
        </p:nvCxnSpPr>
        <p:spPr bwMode="auto">
          <a:xfrm>
            <a:off x="3995738" y="1711145"/>
            <a:ext cx="2908302" cy="2149096"/>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36"/>
          <p:cNvCxnSpPr>
            <a:cxnSpLocks noChangeShapeType="1"/>
            <a:stCxn id="13" idx="3"/>
            <a:endCxn id="29" idx="1"/>
          </p:cNvCxnSpPr>
          <p:nvPr/>
        </p:nvCxnSpPr>
        <p:spPr bwMode="auto">
          <a:xfrm>
            <a:off x="3995738" y="1711145"/>
            <a:ext cx="3487521" cy="1863982"/>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AutoShape 39"/>
          <p:cNvSpPr>
            <a:spLocks noChangeArrowheads="1"/>
          </p:cNvSpPr>
          <p:nvPr/>
        </p:nvSpPr>
        <p:spPr bwMode="auto">
          <a:xfrm>
            <a:off x="338800" y="1502231"/>
            <a:ext cx="720725" cy="1678079"/>
          </a:xfrm>
          <a:prstGeom prst="triangle">
            <a:avLst>
              <a:gd name="adj" fmla="val 50000"/>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200"/>
          </a:p>
        </p:txBody>
      </p:sp>
      <p:sp>
        <p:nvSpPr>
          <p:cNvPr id="37" name="Text Box 40"/>
          <p:cNvSpPr txBox="1">
            <a:spLocks noChangeArrowheads="1"/>
          </p:cNvSpPr>
          <p:nvPr/>
        </p:nvSpPr>
        <p:spPr bwMode="auto">
          <a:xfrm>
            <a:off x="226730" y="2501060"/>
            <a:ext cx="814647" cy="422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dirty="0"/>
              <a:t>Large &amp; </a:t>
            </a:r>
          </a:p>
          <a:p>
            <a:r>
              <a:rPr lang="en-US" altLang="ja-JP" sz="1200" dirty="0"/>
              <a:t>Breeder</a:t>
            </a:r>
          </a:p>
        </p:txBody>
      </p:sp>
      <p:sp>
        <p:nvSpPr>
          <p:cNvPr id="38" name="AutoShape 41"/>
          <p:cNvSpPr>
            <a:spLocks noChangeArrowheads="1"/>
          </p:cNvSpPr>
          <p:nvPr/>
        </p:nvSpPr>
        <p:spPr bwMode="auto">
          <a:xfrm flipV="1">
            <a:off x="338800" y="4025233"/>
            <a:ext cx="720725" cy="1922999"/>
          </a:xfrm>
          <a:prstGeom prst="triangle">
            <a:avLst>
              <a:gd name="adj" fmla="val 50000"/>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200"/>
          </a:p>
        </p:txBody>
      </p:sp>
      <p:sp>
        <p:nvSpPr>
          <p:cNvPr id="39" name="Text Box 42"/>
          <p:cNvSpPr txBox="1">
            <a:spLocks noChangeArrowheads="1"/>
          </p:cNvSpPr>
          <p:nvPr/>
        </p:nvSpPr>
        <p:spPr bwMode="auto">
          <a:xfrm>
            <a:off x="226730" y="4268462"/>
            <a:ext cx="934871" cy="422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dirty="0"/>
              <a:t>Small &amp; </a:t>
            </a:r>
          </a:p>
          <a:p>
            <a:r>
              <a:rPr lang="en-US" altLang="ja-JP" sz="1200" dirty="0"/>
              <a:t>Converter</a:t>
            </a:r>
          </a:p>
        </p:txBody>
      </p:sp>
      <p:cxnSp>
        <p:nvCxnSpPr>
          <p:cNvPr id="40" name="AutoShape 43"/>
          <p:cNvCxnSpPr>
            <a:cxnSpLocks noChangeShapeType="1"/>
            <a:endCxn id="28" idx="1"/>
          </p:cNvCxnSpPr>
          <p:nvPr/>
        </p:nvCxnSpPr>
        <p:spPr bwMode="auto">
          <a:xfrm rot="16200000" flipH="1">
            <a:off x="6639004" y="1588204"/>
            <a:ext cx="438792" cy="180180"/>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AutoShape 44"/>
          <p:cNvSpPr>
            <a:spLocks/>
          </p:cNvSpPr>
          <p:nvPr/>
        </p:nvSpPr>
        <p:spPr bwMode="auto">
          <a:xfrm rot="5400000">
            <a:off x="2853145" y="976020"/>
            <a:ext cx="197624" cy="2087563"/>
          </a:xfrm>
          <a:prstGeom prst="rightBrace">
            <a:avLst>
              <a:gd name="adj1" fmla="val 8057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200"/>
          </a:p>
        </p:txBody>
      </p:sp>
      <p:sp>
        <p:nvSpPr>
          <p:cNvPr id="42" name="Text Box 45"/>
          <p:cNvSpPr txBox="1">
            <a:spLocks noChangeArrowheads="1"/>
          </p:cNvSpPr>
          <p:nvPr/>
        </p:nvSpPr>
        <p:spPr bwMode="auto">
          <a:xfrm>
            <a:off x="2249490" y="2047409"/>
            <a:ext cx="1769910" cy="422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ja-JP" sz="1200" dirty="0"/>
              <a:t>Same </a:t>
            </a:r>
            <a:r>
              <a:rPr lang="en-US" altLang="ja-JP" sz="1200" dirty="0" smtClean="0"/>
              <a:t>project for Large Breeder</a:t>
            </a:r>
            <a:endParaRPr lang="en-US" altLang="ja-JP" sz="1200" dirty="0"/>
          </a:p>
        </p:txBody>
      </p:sp>
      <p:sp>
        <p:nvSpPr>
          <p:cNvPr id="43" name="Rectangle 46"/>
          <p:cNvSpPr>
            <a:spLocks noChangeArrowheads="1"/>
          </p:cNvSpPr>
          <p:nvPr/>
        </p:nvSpPr>
        <p:spPr bwMode="auto">
          <a:xfrm>
            <a:off x="6372226" y="2312299"/>
            <a:ext cx="1296194" cy="238686"/>
          </a:xfrm>
          <a:prstGeom prst="rect">
            <a:avLst/>
          </a:prstGeom>
          <a:solidFill>
            <a:srgbClr val="92D050"/>
          </a:solidFill>
          <a:ln w="9525">
            <a:solidFill>
              <a:schemeClr val="tx1"/>
            </a:solidFill>
            <a:miter lim="800000"/>
            <a:headEnd/>
            <a:tailEnd/>
          </a:ln>
          <a:effectLst/>
        </p:spPr>
        <p:txBody>
          <a:bodyPr wrap="none" anchor="ctr"/>
          <a:lstStyle/>
          <a:p>
            <a:pPr algn="ctr"/>
            <a:r>
              <a:rPr lang="en-US" altLang="ja-JP" sz="1200" dirty="0"/>
              <a:t>Sekimoto (J)</a:t>
            </a:r>
          </a:p>
        </p:txBody>
      </p:sp>
      <p:cxnSp>
        <p:nvCxnSpPr>
          <p:cNvPr id="44" name="AutoShape 47"/>
          <p:cNvCxnSpPr>
            <a:cxnSpLocks noChangeShapeType="1"/>
            <a:stCxn id="13" idx="3"/>
            <a:endCxn id="43" idx="1"/>
          </p:cNvCxnSpPr>
          <p:nvPr/>
        </p:nvCxnSpPr>
        <p:spPr bwMode="auto">
          <a:xfrm>
            <a:off x="3995738" y="1711145"/>
            <a:ext cx="2376488" cy="720498"/>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Rectangle 48"/>
          <p:cNvSpPr>
            <a:spLocks noChangeArrowheads="1"/>
          </p:cNvSpPr>
          <p:nvPr/>
        </p:nvSpPr>
        <p:spPr bwMode="auto">
          <a:xfrm>
            <a:off x="7235827" y="6291827"/>
            <a:ext cx="1152525" cy="286002"/>
          </a:xfrm>
          <a:prstGeom prst="rect">
            <a:avLst/>
          </a:prstGeom>
          <a:solidFill>
            <a:srgbClr val="92D050"/>
          </a:solidFill>
          <a:ln w="9525">
            <a:solidFill>
              <a:schemeClr val="tx1"/>
            </a:solidFill>
            <a:prstDash val="dash"/>
            <a:miter lim="800000"/>
            <a:headEnd/>
            <a:tailEnd/>
          </a:ln>
          <a:effectLst/>
        </p:spPr>
        <p:txBody>
          <a:bodyPr wrap="none" anchor="ctr"/>
          <a:lstStyle/>
          <a:p>
            <a:pPr algn="ctr"/>
            <a:endParaRPr lang="en-US" altLang="ja-JP" sz="1200" dirty="0"/>
          </a:p>
        </p:txBody>
      </p:sp>
      <p:cxnSp>
        <p:nvCxnSpPr>
          <p:cNvPr id="46" name="AutoShape 49"/>
          <p:cNvCxnSpPr>
            <a:cxnSpLocks noChangeShapeType="1"/>
            <a:stCxn id="11" idx="3"/>
            <a:endCxn id="45" idx="1"/>
          </p:cNvCxnSpPr>
          <p:nvPr/>
        </p:nvCxnSpPr>
        <p:spPr bwMode="auto">
          <a:xfrm>
            <a:off x="1562101" y="6434828"/>
            <a:ext cx="5673726" cy="0"/>
          </a:xfrm>
          <a:prstGeom prst="straightConnector1">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Rectangle 46"/>
          <p:cNvSpPr>
            <a:spLocks noChangeArrowheads="1"/>
          </p:cNvSpPr>
          <p:nvPr/>
        </p:nvSpPr>
        <p:spPr bwMode="auto">
          <a:xfrm>
            <a:off x="4302941" y="3880080"/>
            <a:ext cx="1152698" cy="238686"/>
          </a:xfrm>
          <a:prstGeom prst="rect">
            <a:avLst/>
          </a:prstGeom>
          <a:solidFill>
            <a:srgbClr val="92D050"/>
          </a:solidFill>
          <a:ln w="19050">
            <a:solidFill>
              <a:schemeClr val="tx1"/>
            </a:solidFill>
            <a:miter lim="800000"/>
            <a:headEnd/>
            <a:tailEnd/>
          </a:ln>
          <a:effectLst/>
        </p:spPr>
        <p:txBody>
          <a:bodyPr wrap="none" anchor="ctr"/>
          <a:lstStyle/>
          <a:p>
            <a:pPr algn="ctr"/>
            <a:r>
              <a:rPr lang="en-US" altLang="ja-JP" sz="1200" dirty="0" err="1"/>
              <a:t>Nishibori</a:t>
            </a:r>
            <a:r>
              <a:rPr lang="en-US" altLang="ja-JP" sz="1200" dirty="0"/>
              <a:t> (J)</a:t>
            </a:r>
          </a:p>
        </p:txBody>
      </p:sp>
      <p:cxnSp>
        <p:nvCxnSpPr>
          <p:cNvPr id="48" name="AutoShape 36"/>
          <p:cNvCxnSpPr>
            <a:cxnSpLocks noChangeShapeType="1"/>
            <a:stCxn id="13" idx="3"/>
            <a:endCxn id="47" idx="1"/>
          </p:cNvCxnSpPr>
          <p:nvPr/>
        </p:nvCxnSpPr>
        <p:spPr bwMode="auto">
          <a:xfrm>
            <a:off x="3995738" y="1711145"/>
            <a:ext cx="307203" cy="2288278"/>
          </a:xfrm>
          <a:prstGeom prst="bentConnector3">
            <a:avLst>
              <a:gd name="adj1" fmla="val 3292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Rectangle 13"/>
          <p:cNvSpPr>
            <a:spLocks noChangeArrowheads="1"/>
          </p:cNvSpPr>
          <p:nvPr/>
        </p:nvSpPr>
        <p:spPr bwMode="auto">
          <a:xfrm>
            <a:off x="7235827" y="4314957"/>
            <a:ext cx="1296615" cy="238686"/>
          </a:xfrm>
          <a:prstGeom prst="rect">
            <a:avLst/>
          </a:prstGeom>
          <a:solidFill>
            <a:srgbClr val="92D050"/>
          </a:solidFill>
          <a:ln w="19050">
            <a:solidFill>
              <a:schemeClr val="tx1"/>
            </a:solidFill>
            <a:miter lim="800000"/>
            <a:headEnd/>
            <a:tailEnd/>
          </a:ln>
          <a:effectLst/>
        </p:spPr>
        <p:txBody>
          <a:bodyPr wrap="none" anchor="ctr"/>
          <a:lstStyle/>
          <a:p>
            <a:pPr algn="ctr"/>
            <a:r>
              <a:rPr lang="en-US" altLang="ja-JP" sz="1100" dirty="0" smtClean="0"/>
              <a:t>IMSR</a:t>
            </a:r>
            <a:r>
              <a:rPr lang="en-US" altLang="ja-JP" sz="1100" baseline="30000" dirty="0" smtClean="0"/>
              <a:t>2</a:t>
            </a:r>
            <a:r>
              <a:rPr lang="en-US" altLang="ja-JP" sz="1100" dirty="0" smtClean="0"/>
              <a:t> </a:t>
            </a:r>
            <a:r>
              <a:rPr lang="en-US" altLang="ja-JP" sz="1100" dirty="0"/>
              <a:t>(Canada)</a:t>
            </a:r>
          </a:p>
        </p:txBody>
      </p:sp>
      <p:cxnSp>
        <p:nvCxnSpPr>
          <p:cNvPr id="50" name="AutoShape 35"/>
          <p:cNvCxnSpPr>
            <a:cxnSpLocks noChangeShapeType="1"/>
            <a:stCxn id="13" idx="3"/>
            <a:endCxn id="49" idx="1"/>
          </p:cNvCxnSpPr>
          <p:nvPr/>
        </p:nvCxnSpPr>
        <p:spPr bwMode="auto">
          <a:xfrm>
            <a:off x="3995738" y="1711145"/>
            <a:ext cx="3240089" cy="272315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Rectangle 29"/>
          <p:cNvSpPr>
            <a:spLocks noChangeArrowheads="1"/>
          </p:cNvSpPr>
          <p:nvPr/>
        </p:nvSpPr>
        <p:spPr bwMode="auto">
          <a:xfrm>
            <a:off x="7483259" y="5733659"/>
            <a:ext cx="1296988" cy="238686"/>
          </a:xfrm>
          <a:prstGeom prst="rect">
            <a:avLst/>
          </a:prstGeom>
          <a:solidFill>
            <a:srgbClr val="68EE32"/>
          </a:solidFill>
          <a:ln w="38100">
            <a:solidFill>
              <a:schemeClr val="tx1"/>
            </a:solidFill>
            <a:miter lim="800000"/>
            <a:headEnd/>
            <a:tailEnd/>
          </a:ln>
          <a:effectLst/>
        </p:spPr>
        <p:txBody>
          <a:bodyPr wrap="none" anchor="ctr"/>
          <a:lstStyle/>
          <a:p>
            <a:pPr algn="ctr"/>
            <a:r>
              <a:rPr lang="en-US" altLang="ja-JP" sz="1200" dirty="0"/>
              <a:t>UNOMI</a:t>
            </a:r>
          </a:p>
        </p:txBody>
      </p:sp>
      <p:cxnSp>
        <p:nvCxnSpPr>
          <p:cNvPr id="52" name="AutoShape 36"/>
          <p:cNvCxnSpPr>
            <a:cxnSpLocks noChangeShapeType="1"/>
            <a:stCxn id="13" idx="3"/>
            <a:endCxn id="51" idx="1"/>
          </p:cNvCxnSpPr>
          <p:nvPr/>
        </p:nvCxnSpPr>
        <p:spPr bwMode="auto">
          <a:xfrm>
            <a:off x="3995738" y="1711145"/>
            <a:ext cx="3487521" cy="4141857"/>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Rectangle 29"/>
          <p:cNvSpPr>
            <a:spLocks noChangeArrowheads="1"/>
          </p:cNvSpPr>
          <p:nvPr/>
        </p:nvSpPr>
        <p:spPr bwMode="auto">
          <a:xfrm>
            <a:off x="7483259" y="5448552"/>
            <a:ext cx="1296988" cy="238686"/>
          </a:xfrm>
          <a:prstGeom prst="rect">
            <a:avLst/>
          </a:prstGeom>
          <a:solidFill>
            <a:srgbClr val="92D050"/>
          </a:solidFill>
          <a:ln w="19050">
            <a:solidFill>
              <a:schemeClr val="tx1"/>
            </a:solidFill>
            <a:miter lim="800000"/>
            <a:headEnd/>
            <a:tailEnd/>
          </a:ln>
          <a:effectLst/>
        </p:spPr>
        <p:txBody>
          <a:bodyPr wrap="none" anchor="ctr"/>
          <a:lstStyle/>
          <a:p>
            <a:pPr algn="ctr"/>
            <a:r>
              <a:rPr lang="en-US" altLang="ja-JP" sz="1200" dirty="0"/>
              <a:t>RTMSR (US)</a:t>
            </a:r>
          </a:p>
        </p:txBody>
      </p:sp>
      <p:cxnSp>
        <p:nvCxnSpPr>
          <p:cNvPr id="54" name="AutoShape 36"/>
          <p:cNvCxnSpPr>
            <a:cxnSpLocks noChangeShapeType="1"/>
            <a:stCxn id="13" idx="3"/>
            <a:endCxn id="53" idx="1"/>
          </p:cNvCxnSpPr>
          <p:nvPr/>
        </p:nvCxnSpPr>
        <p:spPr bwMode="auto">
          <a:xfrm>
            <a:off x="3995738" y="1711145"/>
            <a:ext cx="3487521" cy="385675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Rectangle 46"/>
          <p:cNvSpPr>
            <a:spLocks noChangeArrowheads="1"/>
          </p:cNvSpPr>
          <p:nvPr/>
        </p:nvSpPr>
        <p:spPr bwMode="auto">
          <a:xfrm>
            <a:off x="4211390" y="3594453"/>
            <a:ext cx="1152698" cy="238686"/>
          </a:xfrm>
          <a:prstGeom prst="rect">
            <a:avLst/>
          </a:prstGeom>
          <a:solidFill>
            <a:srgbClr val="92D050"/>
          </a:solidFill>
          <a:ln w="9525">
            <a:solidFill>
              <a:schemeClr val="tx1"/>
            </a:solidFill>
            <a:miter lim="800000"/>
            <a:headEnd/>
            <a:tailEnd/>
          </a:ln>
          <a:effectLst/>
        </p:spPr>
        <p:txBody>
          <a:bodyPr wrap="none" anchor="ctr"/>
          <a:lstStyle/>
          <a:p>
            <a:pPr algn="ctr"/>
            <a:r>
              <a:rPr lang="en-US" altLang="ja-JP" sz="1200" dirty="0"/>
              <a:t>FUJI(J)</a:t>
            </a:r>
          </a:p>
        </p:txBody>
      </p:sp>
      <p:cxnSp>
        <p:nvCxnSpPr>
          <p:cNvPr id="56" name="AutoShape 36"/>
          <p:cNvCxnSpPr>
            <a:cxnSpLocks noChangeShapeType="1"/>
            <a:stCxn id="13" idx="3"/>
            <a:endCxn id="55" idx="1"/>
          </p:cNvCxnSpPr>
          <p:nvPr/>
        </p:nvCxnSpPr>
        <p:spPr bwMode="auto">
          <a:xfrm>
            <a:off x="3995738" y="1711145"/>
            <a:ext cx="215652" cy="2002651"/>
          </a:xfrm>
          <a:prstGeom prst="bentConnector3">
            <a:avLst>
              <a:gd name="adj1" fmla="val 29146"/>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Rectangle 13"/>
          <p:cNvSpPr>
            <a:spLocks noChangeArrowheads="1"/>
          </p:cNvSpPr>
          <p:nvPr/>
        </p:nvSpPr>
        <p:spPr bwMode="auto">
          <a:xfrm>
            <a:off x="7235827" y="4029842"/>
            <a:ext cx="1296615" cy="238686"/>
          </a:xfrm>
          <a:prstGeom prst="rect">
            <a:avLst/>
          </a:prstGeom>
          <a:solidFill>
            <a:srgbClr val="92D050"/>
          </a:solidFill>
          <a:ln w="19050">
            <a:solidFill>
              <a:schemeClr val="tx1"/>
            </a:solidFill>
            <a:miter lim="800000"/>
            <a:headEnd/>
            <a:tailEnd/>
          </a:ln>
          <a:effectLst/>
        </p:spPr>
        <p:txBody>
          <a:bodyPr wrap="none" anchor="ctr"/>
          <a:lstStyle/>
          <a:p>
            <a:pPr algn="ctr"/>
            <a:r>
              <a:rPr lang="en-US" altLang="ja-JP" sz="1100" dirty="0" smtClean="0"/>
              <a:t>IMSR</a:t>
            </a:r>
            <a:r>
              <a:rPr lang="en-US" altLang="ja-JP" sz="1100" baseline="30000" dirty="0" smtClean="0"/>
              <a:t>1</a:t>
            </a:r>
            <a:r>
              <a:rPr lang="en-US" altLang="ja-JP" sz="1000" dirty="0" smtClean="0"/>
              <a:t> (Indonesia)</a:t>
            </a:r>
            <a:endParaRPr lang="en-US" altLang="ja-JP" sz="1100" dirty="0"/>
          </a:p>
        </p:txBody>
      </p:sp>
      <p:cxnSp>
        <p:nvCxnSpPr>
          <p:cNvPr id="58" name="AutoShape 35"/>
          <p:cNvCxnSpPr>
            <a:cxnSpLocks noChangeShapeType="1"/>
            <a:stCxn id="13" idx="3"/>
            <a:endCxn id="57" idx="1"/>
          </p:cNvCxnSpPr>
          <p:nvPr/>
        </p:nvCxnSpPr>
        <p:spPr bwMode="auto">
          <a:xfrm>
            <a:off x="3995738" y="1711145"/>
            <a:ext cx="3240089" cy="243804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Rectangle 13"/>
          <p:cNvSpPr>
            <a:spLocks noChangeArrowheads="1"/>
          </p:cNvSpPr>
          <p:nvPr/>
        </p:nvSpPr>
        <p:spPr bwMode="auto">
          <a:xfrm>
            <a:off x="7235827" y="4595436"/>
            <a:ext cx="1296615" cy="238686"/>
          </a:xfrm>
          <a:prstGeom prst="rect">
            <a:avLst/>
          </a:prstGeom>
          <a:solidFill>
            <a:srgbClr val="92D050"/>
          </a:solidFill>
          <a:ln w="9525">
            <a:solidFill>
              <a:schemeClr val="tx1"/>
            </a:solidFill>
            <a:miter lim="800000"/>
            <a:headEnd/>
            <a:tailEnd/>
          </a:ln>
          <a:effectLst/>
        </p:spPr>
        <p:txBody>
          <a:bodyPr wrap="none" anchor="ctr"/>
          <a:lstStyle/>
          <a:p>
            <a:pPr algn="ctr"/>
            <a:r>
              <a:rPr lang="en-US" altLang="ja-JP" sz="1100" dirty="0" smtClean="0"/>
              <a:t>TMSR (China)</a:t>
            </a:r>
            <a:endParaRPr lang="en-US" altLang="ja-JP" sz="1100" dirty="0"/>
          </a:p>
        </p:txBody>
      </p:sp>
      <p:cxnSp>
        <p:nvCxnSpPr>
          <p:cNvPr id="60" name="AutoShape 35"/>
          <p:cNvCxnSpPr>
            <a:cxnSpLocks noChangeShapeType="1"/>
            <a:stCxn id="13" idx="3"/>
            <a:endCxn id="59" idx="1"/>
          </p:cNvCxnSpPr>
          <p:nvPr/>
        </p:nvCxnSpPr>
        <p:spPr bwMode="auto">
          <a:xfrm>
            <a:off x="3995738" y="1711145"/>
            <a:ext cx="3240089" cy="3003634"/>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Rectangle 29"/>
          <p:cNvSpPr>
            <a:spLocks noChangeArrowheads="1"/>
          </p:cNvSpPr>
          <p:nvPr/>
        </p:nvSpPr>
        <p:spPr bwMode="auto">
          <a:xfrm>
            <a:off x="7483259" y="3166203"/>
            <a:ext cx="1296988" cy="238686"/>
          </a:xfrm>
          <a:prstGeom prst="rect">
            <a:avLst/>
          </a:prstGeom>
          <a:solidFill>
            <a:srgbClr val="92D050"/>
          </a:solidFill>
          <a:ln w="19050">
            <a:solidFill>
              <a:schemeClr val="tx1"/>
            </a:solidFill>
            <a:miter lim="800000"/>
            <a:headEnd/>
            <a:tailEnd/>
          </a:ln>
          <a:effectLst/>
        </p:spPr>
        <p:txBody>
          <a:bodyPr wrap="none" anchor="ctr"/>
          <a:lstStyle/>
          <a:p>
            <a:pPr algn="ctr"/>
            <a:r>
              <a:rPr lang="en-US" altLang="ja-JP" sz="1050" dirty="0" smtClean="0"/>
              <a:t>Simple MSR </a:t>
            </a:r>
            <a:r>
              <a:rPr lang="en-US" altLang="ja-JP" sz="1050" dirty="0"/>
              <a:t>(</a:t>
            </a:r>
            <a:r>
              <a:rPr lang="en-US" altLang="ja-JP" sz="1050" dirty="0" smtClean="0"/>
              <a:t>UK)</a:t>
            </a:r>
            <a:endParaRPr lang="en-US" altLang="ja-JP" sz="1050" dirty="0"/>
          </a:p>
        </p:txBody>
      </p:sp>
      <p:cxnSp>
        <p:nvCxnSpPr>
          <p:cNvPr id="62" name="AutoShape 36"/>
          <p:cNvCxnSpPr>
            <a:cxnSpLocks noChangeShapeType="1"/>
            <a:stCxn id="13" idx="3"/>
            <a:endCxn id="61" idx="1"/>
          </p:cNvCxnSpPr>
          <p:nvPr/>
        </p:nvCxnSpPr>
        <p:spPr bwMode="auto">
          <a:xfrm>
            <a:off x="3995738" y="1711145"/>
            <a:ext cx="3487521" cy="1574401"/>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Rectangle 29"/>
          <p:cNvSpPr>
            <a:spLocks noChangeArrowheads="1"/>
          </p:cNvSpPr>
          <p:nvPr/>
        </p:nvSpPr>
        <p:spPr bwMode="auto">
          <a:xfrm>
            <a:off x="7483259" y="4878324"/>
            <a:ext cx="1296988" cy="238686"/>
          </a:xfrm>
          <a:prstGeom prst="rect">
            <a:avLst/>
          </a:prstGeom>
          <a:solidFill>
            <a:srgbClr val="92D050"/>
          </a:solidFill>
          <a:ln w="19050">
            <a:solidFill>
              <a:schemeClr val="tx1"/>
            </a:solidFill>
            <a:miter lim="800000"/>
            <a:headEnd/>
            <a:tailEnd/>
          </a:ln>
          <a:effectLst/>
        </p:spPr>
        <p:txBody>
          <a:bodyPr wrap="none" anchor="ctr"/>
          <a:lstStyle/>
          <a:p>
            <a:pPr algn="ctr"/>
            <a:r>
              <a:rPr lang="en-US" altLang="ja-JP" sz="1050" dirty="0" smtClean="0"/>
              <a:t>Wasteburner</a:t>
            </a:r>
            <a:r>
              <a:rPr lang="en-US" altLang="ja-JP" sz="1050" baseline="30000" dirty="0" smtClean="0"/>
              <a:t>1</a:t>
            </a:r>
            <a:r>
              <a:rPr lang="en-US" altLang="ja-JP" sz="1050" dirty="0" smtClean="0"/>
              <a:t>(DK)</a:t>
            </a:r>
            <a:endParaRPr lang="en-US" altLang="ja-JP" sz="1050" dirty="0"/>
          </a:p>
        </p:txBody>
      </p:sp>
      <p:cxnSp>
        <p:nvCxnSpPr>
          <p:cNvPr id="64" name="AutoShape 36"/>
          <p:cNvCxnSpPr>
            <a:cxnSpLocks noChangeShapeType="1"/>
            <a:stCxn id="13" idx="3"/>
            <a:endCxn id="63" idx="1"/>
          </p:cNvCxnSpPr>
          <p:nvPr/>
        </p:nvCxnSpPr>
        <p:spPr bwMode="auto">
          <a:xfrm>
            <a:off x="3995738" y="1711145"/>
            <a:ext cx="3487521" cy="3286522"/>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Rectangle 29"/>
          <p:cNvSpPr>
            <a:spLocks noChangeArrowheads="1"/>
          </p:cNvSpPr>
          <p:nvPr/>
        </p:nvSpPr>
        <p:spPr bwMode="auto">
          <a:xfrm>
            <a:off x="7483259" y="2608105"/>
            <a:ext cx="1296988" cy="238686"/>
          </a:xfrm>
          <a:prstGeom prst="rect">
            <a:avLst/>
          </a:prstGeom>
          <a:solidFill>
            <a:srgbClr val="92D050"/>
          </a:solidFill>
          <a:ln w="19050">
            <a:solidFill>
              <a:schemeClr val="tx1"/>
            </a:solidFill>
            <a:miter lim="800000"/>
            <a:headEnd/>
            <a:tailEnd/>
          </a:ln>
          <a:effectLst/>
        </p:spPr>
        <p:txBody>
          <a:bodyPr wrap="none" anchor="ctr"/>
          <a:lstStyle/>
          <a:p>
            <a:pPr algn="ctr"/>
            <a:r>
              <a:rPr lang="en-US" altLang="ja-JP" sz="1200" dirty="0" err="1" smtClean="0"/>
              <a:t>ThorCon</a:t>
            </a:r>
            <a:r>
              <a:rPr lang="en-US" altLang="ja-JP" sz="1200" dirty="0" smtClean="0"/>
              <a:t> </a:t>
            </a:r>
            <a:r>
              <a:rPr lang="en-US" altLang="ja-JP" sz="1200" dirty="0"/>
              <a:t>(US)</a:t>
            </a:r>
          </a:p>
        </p:txBody>
      </p:sp>
      <p:cxnSp>
        <p:nvCxnSpPr>
          <p:cNvPr id="66" name="AutoShape 36"/>
          <p:cNvCxnSpPr>
            <a:cxnSpLocks noChangeShapeType="1"/>
            <a:stCxn id="13" idx="3"/>
            <a:endCxn id="65" idx="1"/>
          </p:cNvCxnSpPr>
          <p:nvPr/>
        </p:nvCxnSpPr>
        <p:spPr bwMode="auto">
          <a:xfrm>
            <a:off x="3995738" y="1711145"/>
            <a:ext cx="3487521" cy="1016303"/>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Rectangle 29"/>
          <p:cNvSpPr>
            <a:spLocks noChangeArrowheads="1"/>
          </p:cNvSpPr>
          <p:nvPr/>
        </p:nvSpPr>
        <p:spPr bwMode="auto">
          <a:xfrm>
            <a:off x="7483259" y="2885556"/>
            <a:ext cx="1296988" cy="238686"/>
          </a:xfrm>
          <a:prstGeom prst="rect">
            <a:avLst/>
          </a:prstGeom>
          <a:solidFill>
            <a:srgbClr val="92D050"/>
          </a:solidFill>
          <a:ln w="19050">
            <a:solidFill>
              <a:schemeClr val="tx1"/>
            </a:solidFill>
            <a:miter lim="800000"/>
            <a:headEnd/>
            <a:tailEnd/>
          </a:ln>
          <a:effectLst/>
        </p:spPr>
        <p:txBody>
          <a:bodyPr wrap="none" anchor="ctr"/>
          <a:lstStyle/>
          <a:p>
            <a:pPr algn="ctr"/>
            <a:r>
              <a:rPr lang="en-US" altLang="ja-JP" sz="1200" dirty="0" smtClean="0"/>
              <a:t>DFR (De)</a:t>
            </a:r>
            <a:endParaRPr lang="en-US" altLang="ja-JP" sz="1200" dirty="0"/>
          </a:p>
        </p:txBody>
      </p:sp>
      <p:cxnSp>
        <p:nvCxnSpPr>
          <p:cNvPr id="68" name="AutoShape 36"/>
          <p:cNvCxnSpPr>
            <a:cxnSpLocks noChangeShapeType="1"/>
            <a:stCxn id="13" idx="3"/>
            <a:endCxn id="67" idx="1"/>
          </p:cNvCxnSpPr>
          <p:nvPr/>
        </p:nvCxnSpPr>
        <p:spPr bwMode="auto">
          <a:xfrm>
            <a:off x="3995738" y="1711145"/>
            <a:ext cx="3487521" cy="1293754"/>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Rectangle 28"/>
          <p:cNvSpPr>
            <a:spLocks noChangeArrowheads="1"/>
          </p:cNvSpPr>
          <p:nvPr/>
        </p:nvSpPr>
        <p:spPr bwMode="auto">
          <a:xfrm>
            <a:off x="7235827" y="2051369"/>
            <a:ext cx="1295920" cy="214502"/>
          </a:xfrm>
          <a:prstGeom prst="rect">
            <a:avLst/>
          </a:prstGeom>
          <a:solidFill>
            <a:srgbClr val="92D050"/>
          </a:solidFill>
          <a:ln w="9525">
            <a:solidFill>
              <a:schemeClr val="tx1"/>
            </a:solidFill>
            <a:miter lim="800000"/>
            <a:headEnd/>
            <a:tailEnd/>
          </a:ln>
          <a:effectLst/>
        </p:spPr>
        <p:txBody>
          <a:bodyPr wrap="none" anchor="ctr"/>
          <a:lstStyle/>
          <a:p>
            <a:pPr algn="ctr"/>
            <a:r>
              <a:rPr lang="en-US" altLang="ja-JP" sz="1200" dirty="0" smtClean="0"/>
              <a:t>Hirose (J)</a:t>
            </a:r>
            <a:endParaRPr lang="en-US" altLang="ja-JP" sz="1200" dirty="0"/>
          </a:p>
        </p:txBody>
      </p:sp>
      <p:cxnSp>
        <p:nvCxnSpPr>
          <p:cNvPr id="70" name="AutoShape 43"/>
          <p:cNvCxnSpPr>
            <a:cxnSpLocks noChangeShapeType="1"/>
            <a:stCxn id="14" idx="2"/>
            <a:endCxn id="69" idx="1"/>
          </p:cNvCxnSpPr>
          <p:nvPr/>
        </p:nvCxnSpPr>
        <p:spPr bwMode="auto">
          <a:xfrm rot="16200000" flipH="1">
            <a:off x="6652207" y="1575000"/>
            <a:ext cx="699722" cy="46751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Text Box 40"/>
          <p:cNvSpPr txBox="1">
            <a:spLocks noChangeArrowheads="1"/>
          </p:cNvSpPr>
          <p:nvPr/>
        </p:nvSpPr>
        <p:spPr bwMode="auto">
          <a:xfrm>
            <a:off x="1016207" y="2887540"/>
            <a:ext cx="612668" cy="23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100" dirty="0" smtClean="0"/>
              <a:t>1GWe</a:t>
            </a:r>
            <a:endParaRPr lang="en-US" altLang="ja-JP" sz="1100" dirty="0"/>
          </a:p>
        </p:txBody>
      </p:sp>
      <p:sp>
        <p:nvSpPr>
          <p:cNvPr id="72" name="Text Box 40"/>
          <p:cNvSpPr txBox="1">
            <a:spLocks noChangeArrowheads="1"/>
          </p:cNvSpPr>
          <p:nvPr/>
        </p:nvSpPr>
        <p:spPr bwMode="auto">
          <a:xfrm>
            <a:off x="1016207" y="3939498"/>
            <a:ext cx="776175" cy="23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100" dirty="0" smtClean="0"/>
              <a:t>100MWe</a:t>
            </a:r>
            <a:endParaRPr lang="en-US" altLang="ja-JP" sz="1100" dirty="0"/>
          </a:p>
        </p:txBody>
      </p:sp>
      <p:sp>
        <p:nvSpPr>
          <p:cNvPr id="73" name="Text Box 40"/>
          <p:cNvSpPr txBox="1">
            <a:spLocks noChangeArrowheads="1"/>
          </p:cNvSpPr>
          <p:nvPr/>
        </p:nvSpPr>
        <p:spPr bwMode="auto">
          <a:xfrm>
            <a:off x="1016207" y="4813090"/>
            <a:ext cx="697627" cy="23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100" dirty="0" smtClean="0"/>
              <a:t>10MWe</a:t>
            </a:r>
            <a:endParaRPr lang="en-US" altLang="ja-JP" sz="1100" dirty="0"/>
          </a:p>
        </p:txBody>
      </p:sp>
      <p:sp>
        <p:nvSpPr>
          <p:cNvPr id="74" name="Text Box 40"/>
          <p:cNvSpPr txBox="1">
            <a:spLocks noChangeArrowheads="1"/>
          </p:cNvSpPr>
          <p:nvPr/>
        </p:nvSpPr>
        <p:spPr bwMode="auto">
          <a:xfrm>
            <a:off x="1016207" y="5762137"/>
            <a:ext cx="619080" cy="23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100" dirty="0" smtClean="0"/>
              <a:t>1MWe</a:t>
            </a:r>
            <a:endParaRPr lang="en-US" altLang="ja-JP" sz="1100" dirty="0"/>
          </a:p>
        </p:txBody>
      </p:sp>
      <p:sp>
        <p:nvSpPr>
          <p:cNvPr id="75" name="Rectangle 29"/>
          <p:cNvSpPr>
            <a:spLocks noChangeArrowheads="1"/>
          </p:cNvSpPr>
          <p:nvPr/>
        </p:nvSpPr>
        <p:spPr bwMode="auto">
          <a:xfrm>
            <a:off x="7483259" y="5163438"/>
            <a:ext cx="1296988" cy="238686"/>
          </a:xfrm>
          <a:prstGeom prst="rect">
            <a:avLst/>
          </a:prstGeom>
          <a:solidFill>
            <a:srgbClr val="92D050"/>
          </a:solidFill>
          <a:ln w="19050">
            <a:solidFill>
              <a:schemeClr val="tx1"/>
            </a:solidFill>
            <a:miter lim="800000"/>
            <a:headEnd/>
            <a:tailEnd/>
          </a:ln>
          <a:effectLst/>
        </p:spPr>
        <p:txBody>
          <a:bodyPr wrap="none" anchor="ctr"/>
          <a:lstStyle/>
          <a:p>
            <a:pPr algn="ctr"/>
            <a:r>
              <a:rPr lang="en-US" altLang="ja-JP" sz="1050" dirty="0" smtClean="0"/>
              <a:t>Wasteburner</a:t>
            </a:r>
            <a:r>
              <a:rPr lang="en-US" altLang="ja-JP" sz="1050" baseline="30000" dirty="0" smtClean="0"/>
              <a:t>2</a:t>
            </a:r>
            <a:r>
              <a:rPr lang="en-US" altLang="ja-JP" sz="1050" dirty="0" smtClean="0"/>
              <a:t>(DK)</a:t>
            </a:r>
            <a:endParaRPr lang="en-US" altLang="ja-JP" sz="1050" dirty="0"/>
          </a:p>
        </p:txBody>
      </p:sp>
      <p:cxnSp>
        <p:nvCxnSpPr>
          <p:cNvPr id="76" name="AutoShape 36"/>
          <p:cNvCxnSpPr>
            <a:cxnSpLocks noChangeShapeType="1"/>
            <a:stCxn id="13" idx="3"/>
            <a:endCxn id="75" idx="1"/>
          </p:cNvCxnSpPr>
          <p:nvPr/>
        </p:nvCxnSpPr>
        <p:spPr bwMode="auto">
          <a:xfrm>
            <a:off x="3995738" y="1711145"/>
            <a:ext cx="3487521" cy="3571636"/>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テキスト ボックス 76"/>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209425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ja-JP" altLang="en-US" sz="2000" dirty="0" smtClean="0"/>
              <a:t>本日の内容</a:t>
            </a:r>
            <a:endParaRPr lang="ja-JP" altLang="en-US" sz="2000" dirty="0"/>
          </a:p>
        </p:txBody>
      </p:sp>
      <p:sp>
        <p:nvSpPr>
          <p:cNvPr id="77" name="テキスト ボックス 76"/>
          <p:cNvSpPr txBox="1"/>
          <p:nvPr/>
        </p:nvSpPr>
        <p:spPr>
          <a:xfrm>
            <a:off x="352270" y="1056866"/>
            <a:ext cx="8620600" cy="1815882"/>
          </a:xfrm>
          <a:prstGeom prst="rect">
            <a:avLst/>
          </a:prstGeom>
          <a:noFill/>
        </p:spPr>
        <p:txBody>
          <a:bodyPr wrap="square" rtlCol="0">
            <a:spAutoFit/>
          </a:bodyPr>
          <a:lstStyle/>
          <a:p>
            <a:pPr marL="514350" indent="-514350">
              <a:buFont typeface="+mj-lt"/>
              <a:buAutoNum type="arabicPeriod"/>
            </a:pPr>
            <a:r>
              <a:rPr lang="ja-JP" altLang="en-US" sz="2800" dirty="0" smtClean="0">
                <a:effectLst>
                  <a:glow rad="127000">
                    <a:schemeClr val="bg1"/>
                  </a:glow>
                </a:effectLst>
              </a:rPr>
              <a:t>これまで何をやってきたか？</a:t>
            </a:r>
            <a:endParaRPr lang="en-US" altLang="ja-JP" sz="2800" dirty="0" smtClean="0">
              <a:effectLst>
                <a:glow rad="127000">
                  <a:schemeClr val="bg1"/>
                </a:glow>
              </a:effectLst>
            </a:endParaRPr>
          </a:p>
          <a:p>
            <a:pPr marL="514350" indent="-514350">
              <a:buFont typeface="+mj-lt"/>
              <a:buAutoNum type="arabicPeriod"/>
            </a:pPr>
            <a:r>
              <a:rPr lang="ja-JP" altLang="en-US" sz="2800" dirty="0" smtClean="0">
                <a:effectLst>
                  <a:glow rad="127000">
                    <a:schemeClr val="bg1"/>
                  </a:glow>
                </a:effectLst>
              </a:rPr>
              <a:t>どんな“問題意識”か？</a:t>
            </a:r>
            <a:endParaRPr lang="en-US" altLang="ja-JP" sz="2800" dirty="0" smtClean="0">
              <a:effectLst>
                <a:glow rad="127000">
                  <a:schemeClr val="bg1"/>
                </a:glow>
              </a:effectLst>
            </a:endParaRPr>
          </a:p>
          <a:p>
            <a:pPr marL="514350" indent="-514350">
              <a:buFont typeface="+mj-lt"/>
              <a:buAutoNum type="arabicPeriod"/>
            </a:pPr>
            <a:r>
              <a:rPr lang="ja-JP" altLang="en-US" sz="2800" dirty="0">
                <a:effectLst>
                  <a:glow rad="127000">
                    <a:schemeClr val="bg1"/>
                  </a:glow>
                </a:effectLst>
              </a:rPr>
              <a:t>世界</a:t>
            </a:r>
            <a:r>
              <a:rPr lang="ja-JP" altLang="en-US" sz="2800" dirty="0" smtClean="0">
                <a:effectLst>
                  <a:glow rad="127000">
                    <a:schemeClr val="bg1"/>
                  </a:glow>
                </a:effectLst>
              </a:rPr>
              <a:t>の最近の取り組み（</a:t>
            </a:r>
            <a:r>
              <a:rPr lang="en-US" altLang="ja-JP" sz="2800" dirty="0" smtClean="0">
                <a:effectLst>
                  <a:glow rad="127000">
                    <a:schemeClr val="bg1"/>
                  </a:glow>
                </a:effectLst>
              </a:rPr>
              <a:t>UNOMI</a:t>
            </a:r>
            <a:r>
              <a:rPr lang="ja-JP" altLang="en-US" sz="2800" dirty="0" smtClean="0">
                <a:effectLst>
                  <a:glow rad="127000">
                    <a:schemeClr val="bg1"/>
                  </a:glow>
                </a:effectLst>
              </a:rPr>
              <a:t>のご紹介含む）</a:t>
            </a:r>
            <a:endParaRPr lang="en-US" altLang="ja-JP" sz="2800" dirty="0" smtClean="0">
              <a:effectLst>
                <a:glow rad="127000">
                  <a:schemeClr val="bg1"/>
                </a:glow>
              </a:effectLst>
            </a:endParaRPr>
          </a:p>
          <a:p>
            <a:pPr marL="514350" indent="-514350">
              <a:buFont typeface="+mj-lt"/>
              <a:buAutoNum type="arabicPeriod"/>
            </a:pPr>
            <a:r>
              <a:rPr lang="ja-JP" altLang="en-US" sz="2800" dirty="0" smtClean="0">
                <a:effectLst>
                  <a:glow rad="127000">
                    <a:schemeClr val="bg1"/>
                  </a:glow>
                </a:effectLst>
              </a:rPr>
              <a:t>まとめ～米国は“何を”考えているのか。</a:t>
            </a:r>
            <a:endParaRPr lang="en-US" altLang="ja-JP" sz="2800" dirty="0" smtClean="0">
              <a:effectLst>
                <a:glow rad="127000">
                  <a:schemeClr val="bg1"/>
                </a:glow>
              </a:effectLst>
            </a:endParaRPr>
          </a:p>
        </p:txBody>
      </p:sp>
      <p:pic>
        <p:nvPicPr>
          <p:cNvPr id="78" name="Picture 11">
            <a:hlinkClick r:id="rId2"/>
          </p:cNvPr>
          <p:cNvPicPr>
            <a:picLocks noChangeAspect="1" noChangeArrowheads="1"/>
          </p:cNvPicPr>
          <p:nvPr/>
        </p:nvPicPr>
        <p:blipFill>
          <a:blip r:embed="rId3" cstate="email">
            <a:lum bright="12000"/>
            <a:grayscl/>
            <a:extLst>
              <a:ext uri="{28A0092B-C50C-407E-A947-70E740481C1C}">
                <a14:useLocalDpi xmlns:a14="http://schemas.microsoft.com/office/drawing/2010/main"/>
              </a:ext>
            </a:extLst>
          </a:blip>
          <a:srcRect r="-40"/>
          <a:stretch>
            <a:fillRect/>
          </a:stretch>
        </p:blipFill>
        <p:spPr bwMode="auto">
          <a:xfrm>
            <a:off x="1896291" y="4019910"/>
            <a:ext cx="2218507" cy="2393801"/>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104334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5262979"/>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a:effectLst>
                  <a:glow rad="127000">
                    <a:schemeClr val="bg1"/>
                  </a:glow>
                </a:effectLst>
              </a:rPr>
              <a:t>】</a:t>
            </a:r>
            <a:r>
              <a:rPr lang="en-US" altLang="ja-JP" sz="1600" dirty="0" err="1" smtClean="0">
                <a:effectLst>
                  <a:glow rad="127000">
                    <a:schemeClr val="bg1"/>
                  </a:glow>
                </a:effectLst>
              </a:rPr>
              <a:t>ThorCon</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主要な国</a:t>
            </a:r>
            <a:r>
              <a:rPr lang="en-US" altLang="ja-JP" sz="1600" dirty="0" smtClean="0">
                <a:effectLst>
                  <a:glow rad="127000">
                    <a:schemeClr val="bg1"/>
                  </a:glow>
                </a:effectLst>
              </a:rPr>
              <a:t>】</a:t>
            </a:r>
            <a:r>
              <a:rPr lang="ja-JP" altLang="en-US" sz="1600" dirty="0" smtClean="0">
                <a:effectLst>
                  <a:glow rad="127000">
                    <a:schemeClr val="bg1"/>
                  </a:glow>
                </a:effectLst>
              </a:rPr>
              <a:t>アメリカ</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開発主体</a:t>
            </a:r>
            <a:r>
              <a:rPr lang="en-US" altLang="ja-JP" sz="1600" dirty="0">
                <a:effectLst>
                  <a:glow rad="127000">
                    <a:schemeClr val="bg1"/>
                  </a:glow>
                </a:effectLst>
              </a:rPr>
              <a:t>】</a:t>
            </a:r>
            <a:r>
              <a:rPr lang="en-US" altLang="ja-JP" sz="1600" dirty="0" smtClean="0">
                <a:effectLst>
                  <a:glow rad="127000">
                    <a:schemeClr val="bg1"/>
                  </a:glow>
                </a:effectLst>
              </a:rPr>
              <a:t>Martingale</a:t>
            </a:r>
            <a:r>
              <a:rPr lang="ja-JP" altLang="en-US" sz="1600" dirty="0" smtClean="0">
                <a:effectLst>
                  <a:glow rad="127000">
                    <a:schemeClr val="bg1"/>
                  </a:glow>
                </a:effectLst>
              </a:rPr>
              <a:t>社</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主要人物</a:t>
            </a:r>
            <a:r>
              <a:rPr lang="en-US" altLang="ja-JP" sz="1600" dirty="0">
                <a:effectLst>
                  <a:glow rad="127000">
                    <a:schemeClr val="bg1"/>
                  </a:glow>
                </a:effectLst>
              </a:rPr>
              <a:t>】</a:t>
            </a:r>
            <a:r>
              <a:rPr lang="en-US" altLang="ja-JP" sz="1600" dirty="0" smtClean="0">
                <a:effectLst>
                  <a:glow rad="127000">
                    <a:schemeClr val="bg1"/>
                  </a:glow>
                </a:effectLst>
              </a:rPr>
              <a:t>J. </a:t>
            </a:r>
            <a:r>
              <a:rPr lang="en-US" altLang="ja-JP" sz="1600" dirty="0" err="1" smtClean="0">
                <a:effectLst>
                  <a:glow rad="127000">
                    <a:schemeClr val="bg1"/>
                  </a:glow>
                </a:effectLst>
              </a:rPr>
              <a:t>Devanney</a:t>
            </a:r>
            <a:r>
              <a:rPr lang="en-US" altLang="ja-JP" sz="1600" dirty="0" smtClean="0">
                <a:effectLst>
                  <a:glow rad="127000">
                    <a:schemeClr val="bg1"/>
                  </a:glow>
                </a:effectLst>
              </a:rPr>
              <a:t>, Ralph Moir </a:t>
            </a:r>
            <a:r>
              <a:rPr lang="ja-JP" altLang="en-US" sz="1600" dirty="0" smtClean="0">
                <a:effectLst>
                  <a:glow rad="127000">
                    <a:schemeClr val="bg1"/>
                  </a:glow>
                </a:effectLst>
              </a:rPr>
              <a:t>（故古川和男氏とも共著。核融合炉研究の大家）</a:t>
            </a:r>
            <a:endParaRPr lang="en-US" altLang="ja-JP" sz="1600" dirty="0">
              <a:effectLst>
                <a:glow rad="127000">
                  <a:schemeClr val="bg1"/>
                </a:glow>
              </a:effectLst>
            </a:endParaRPr>
          </a:p>
          <a:p>
            <a:r>
              <a:rPr lang="en-US" altLang="ja-JP" sz="1600" dirty="0">
                <a:effectLst>
                  <a:glow rad="127000">
                    <a:schemeClr val="bg1"/>
                  </a:glow>
                </a:effectLst>
              </a:rPr>
              <a:t>【</a:t>
            </a:r>
            <a:r>
              <a:rPr lang="ja-JP" altLang="en-US" sz="1600" dirty="0">
                <a:effectLst>
                  <a:glow rad="127000">
                    <a:schemeClr val="bg1"/>
                  </a:glow>
                </a:effectLst>
              </a:rPr>
              <a:t>提案時期</a:t>
            </a:r>
            <a:r>
              <a:rPr lang="en-US" altLang="ja-JP" sz="1600" dirty="0" smtClean="0">
                <a:effectLst>
                  <a:glow rad="127000">
                    <a:schemeClr val="bg1"/>
                  </a:glow>
                </a:effectLst>
              </a:rPr>
              <a:t>】2015</a:t>
            </a:r>
            <a:r>
              <a:rPr lang="ja-JP" altLang="en-US" sz="1600" dirty="0" smtClean="0">
                <a:effectLst>
                  <a:glow rad="127000">
                    <a:schemeClr val="bg1"/>
                  </a:glow>
                </a:effectLst>
              </a:rPr>
              <a:t>年</a:t>
            </a:r>
            <a:endParaRPr lang="en-US" altLang="ja-JP" sz="1600" dirty="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炉の特徴</a:t>
            </a:r>
            <a:r>
              <a:rPr lang="en-US" altLang="ja-JP" sz="1600" dirty="0" smtClean="0">
                <a:effectLst>
                  <a:glow rad="127000">
                    <a:schemeClr val="bg1"/>
                  </a:glow>
                </a:effectLst>
              </a:rPr>
              <a:t>】</a:t>
            </a:r>
          </a:p>
          <a:p>
            <a:pPr marL="285750" indent="-285750">
              <a:buFont typeface="Arial" panose="020B0604020202020204" pitchFamily="34" charset="0"/>
              <a:buChar char="•"/>
            </a:pPr>
            <a:r>
              <a:rPr lang="en-US" altLang="ja-JP" sz="1600" dirty="0" smtClean="0">
                <a:effectLst>
                  <a:glow rad="127000">
                    <a:schemeClr val="bg1"/>
                  </a:glow>
                </a:effectLst>
              </a:rPr>
              <a:t>MSRE</a:t>
            </a:r>
            <a:r>
              <a:rPr lang="ja-JP" altLang="en-US" sz="1600" dirty="0" smtClean="0">
                <a:effectLst>
                  <a:glow rad="127000">
                    <a:schemeClr val="bg1"/>
                  </a:glow>
                </a:effectLst>
              </a:rPr>
              <a:t>のスケールアップが基本的な発想。</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黒鉛減速材。燃料塩は</a:t>
            </a:r>
            <a:r>
              <a:rPr lang="en-US" altLang="ja-JP" sz="1600" dirty="0" err="1" smtClean="0">
                <a:effectLst>
                  <a:glow rad="127000">
                    <a:schemeClr val="bg1"/>
                  </a:glow>
                </a:effectLst>
              </a:rPr>
              <a:t>Flibe</a:t>
            </a:r>
            <a:r>
              <a:rPr lang="ja-JP" altLang="en-US" sz="1600" dirty="0" err="1" smtClean="0">
                <a:effectLst>
                  <a:glow rad="127000">
                    <a:schemeClr val="bg1"/>
                  </a:glow>
                </a:effectLst>
              </a:rPr>
              <a:t>。</a:t>
            </a:r>
            <a:r>
              <a:rPr lang="ja-JP" altLang="en-US" sz="1600" dirty="0" smtClean="0">
                <a:effectLst>
                  <a:glow rad="127000">
                    <a:schemeClr val="bg1"/>
                  </a:glow>
                </a:effectLst>
              </a:rPr>
              <a:t>構造材はハステロイ</a:t>
            </a:r>
            <a:r>
              <a:rPr lang="en-US" altLang="ja-JP" sz="1600" dirty="0" smtClean="0">
                <a:effectLst>
                  <a:glow rad="127000">
                    <a:schemeClr val="bg1"/>
                  </a:glow>
                </a:effectLst>
              </a:rPr>
              <a:t>N</a:t>
            </a:r>
            <a:r>
              <a:rPr lang="ja-JP" altLang="en-US" sz="1600" dirty="0" err="1" smtClean="0">
                <a:effectLst>
                  <a:glow rad="127000">
                    <a:schemeClr val="bg1"/>
                  </a:glow>
                </a:effectLst>
              </a:rPr>
              <a:t>。</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出力は</a:t>
            </a:r>
            <a:r>
              <a:rPr lang="en-US" altLang="ja-JP" sz="1600" dirty="0" smtClean="0">
                <a:effectLst>
                  <a:glow rad="127000">
                    <a:schemeClr val="bg1"/>
                  </a:glow>
                </a:effectLst>
              </a:rPr>
              <a:t>550MWth</a:t>
            </a:r>
            <a:r>
              <a:rPr lang="ja-JP" altLang="en-US" sz="1600" dirty="0" smtClean="0">
                <a:effectLst>
                  <a:glow rad="127000">
                    <a:schemeClr val="bg1"/>
                  </a:glow>
                </a:effectLst>
              </a:rPr>
              <a:t>（</a:t>
            </a:r>
            <a:r>
              <a:rPr lang="en-US" altLang="ja-JP" sz="1600" dirty="0" smtClean="0">
                <a:effectLst>
                  <a:glow rad="127000">
                    <a:schemeClr val="bg1"/>
                  </a:glow>
                </a:effectLst>
              </a:rPr>
              <a:t>250MWe</a:t>
            </a:r>
            <a:r>
              <a:rPr lang="ja-JP" altLang="en-US" sz="1600" dirty="0" smtClean="0">
                <a:effectLst>
                  <a:glow rad="127000">
                    <a:schemeClr val="bg1"/>
                  </a:glow>
                </a:effectLst>
              </a:rPr>
              <a:t>）、出力密度は</a:t>
            </a:r>
            <a:r>
              <a:rPr lang="en-US" altLang="ja-JP" sz="1600" dirty="0">
                <a:effectLst>
                  <a:glow rad="127000">
                    <a:schemeClr val="bg1"/>
                  </a:glow>
                </a:effectLst>
              </a:rPr>
              <a:t>16 </a:t>
            </a:r>
            <a:r>
              <a:rPr lang="en-US" altLang="ja-JP" sz="1600" dirty="0" smtClean="0">
                <a:effectLst>
                  <a:glow rad="127000">
                    <a:schemeClr val="bg1"/>
                  </a:glow>
                </a:effectLst>
              </a:rPr>
              <a:t>MW/m</a:t>
            </a:r>
            <a:r>
              <a:rPr lang="en-US" altLang="ja-JP" sz="1600" baseline="30000" dirty="0" smtClean="0">
                <a:effectLst>
                  <a:glow rad="127000">
                    <a:schemeClr val="bg1"/>
                  </a:glow>
                </a:effectLst>
              </a:rPr>
              <a:t>3</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a:effectLst>
                  <a:glow rad="127000">
                    <a:schemeClr val="bg1"/>
                  </a:glow>
                </a:effectLst>
              </a:rPr>
              <a:t>4</a:t>
            </a:r>
            <a:r>
              <a:rPr lang="ja-JP" altLang="en-US" sz="1600" dirty="0">
                <a:effectLst>
                  <a:glow rad="127000">
                    <a:schemeClr val="bg1"/>
                  </a:glow>
                </a:effectLst>
              </a:rPr>
              <a:t>年ごとに格納容器全体を交換（</a:t>
            </a:r>
            <a:r>
              <a:rPr lang="en-US" altLang="ja-JP" sz="1600" dirty="0">
                <a:effectLst>
                  <a:glow rad="127000">
                    <a:schemeClr val="bg1"/>
                  </a:glow>
                </a:effectLst>
              </a:rPr>
              <a:t>MSBR</a:t>
            </a:r>
            <a:r>
              <a:rPr lang="ja-JP" altLang="en-US" sz="1600" dirty="0">
                <a:effectLst>
                  <a:glow rad="127000">
                    <a:schemeClr val="bg1"/>
                  </a:glow>
                </a:effectLst>
              </a:rPr>
              <a:t>は、黒鉛減速材の最短交換周期は</a:t>
            </a:r>
            <a:r>
              <a:rPr lang="en-US" altLang="ja-JP" sz="1600" dirty="0">
                <a:effectLst>
                  <a:glow rad="127000">
                    <a:schemeClr val="bg1"/>
                  </a:glow>
                </a:effectLst>
              </a:rPr>
              <a:t>4</a:t>
            </a:r>
            <a:r>
              <a:rPr lang="ja-JP" altLang="en-US" sz="1600" dirty="0">
                <a:effectLst>
                  <a:glow rad="127000">
                    <a:schemeClr val="bg1"/>
                  </a:glow>
                </a:effectLst>
              </a:rPr>
              <a:t>年）</a:t>
            </a:r>
            <a:endParaRPr lang="en-US" altLang="ja-JP" sz="1600" dirty="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パイロットプラントは故古川氏の</a:t>
            </a:r>
            <a:r>
              <a:rPr lang="en-US" altLang="ja-JP" sz="1600" dirty="0" err="1" smtClean="0">
                <a:effectLst>
                  <a:glow rad="127000">
                    <a:schemeClr val="bg1"/>
                  </a:glow>
                </a:effectLst>
              </a:rPr>
              <a:t>miniFUJI</a:t>
            </a:r>
            <a:r>
              <a:rPr lang="ja-JP" altLang="en-US" sz="1600" dirty="0" smtClean="0">
                <a:effectLst>
                  <a:glow rad="127000">
                    <a:schemeClr val="bg1"/>
                  </a:glow>
                </a:effectLst>
              </a:rPr>
              <a:t>に酷似（一次系を高温格納</a:t>
            </a:r>
            <a:r>
              <a:rPr lang="ja-JP" altLang="en-US" sz="1600" dirty="0">
                <a:effectLst>
                  <a:glow rad="127000">
                    <a:schemeClr val="bg1"/>
                  </a:glow>
                </a:effectLst>
              </a:rPr>
              <a:t>容器</a:t>
            </a:r>
            <a:r>
              <a:rPr lang="ja-JP" altLang="en-US" sz="1600" dirty="0" smtClean="0">
                <a:effectLst>
                  <a:glow rad="127000">
                    <a:schemeClr val="bg1"/>
                  </a:glow>
                </a:effectLst>
              </a:rPr>
              <a:t>に収納）</a:t>
            </a:r>
            <a:endParaRPr lang="en-US" altLang="ja-JP" sz="1600" dirty="0" smtClean="0">
              <a:effectLst>
                <a:glow rad="127000">
                  <a:schemeClr val="bg1"/>
                </a:glow>
              </a:effectLst>
            </a:endParaRPr>
          </a:p>
          <a:p>
            <a:r>
              <a:rPr lang="ja-JP" altLang="en-US" sz="1600" dirty="0" smtClean="0">
                <a:effectLst>
                  <a:glow rad="127000">
                    <a:schemeClr val="bg1"/>
                  </a:glow>
                </a:effectLst>
              </a:rPr>
              <a:t>（備考）</a:t>
            </a:r>
            <a:r>
              <a:rPr lang="en-US" altLang="ja-JP" sz="1600" dirty="0" smtClean="0">
                <a:effectLst>
                  <a:glow rad="127000">
                    <a:schemeClr val="bg1"/>
                  </a:glow>
                </a:effectLst>
              </a:rPr>
              <a:t>FUJI</a:t>
            </a:r>
            <a:r>
              <a:rPr lang="ja-JP" altLang="en-US" sz="1600" dirty="0" smtClean="0">
                <a:effectLst>
                  <a:glow rad="127000">
                    <a:schemeClr val="bg1"/>
                  </a:glow>
                </a:effectLst>
              </a:rPr>
              <a:t>シリーズの設計思想は「黒鉛減速材を含む構造材の炉寿命（</a:t>
            </a:r>
            <a:r>
              <a:rPr lang="en-US" altLang="ja-JP" sz="1600" dirty="0" smtClean="0">
                <a:effectLst>
                  <a:glow rad="127000">
                    <a:schemeClr val="bg1"/>
                  </a:glow>
                </a:effectLst>
              </a:rPr>
              <a:t>30</a:t>
            </a:r>
            <a:r>
              <a:rPr lang="ja-JP" altLang="en-US" sz="1600" dirty="0" smtClean="0">
                <a:effectLst>
                  <a:glow rad="127000">
                    <a:schemeClr val="bg1"/>
                  </a:glow>
                </a:effectLst>
              </a:rPr>
              <a:t>年）での無交換」。その達成のため低出力密度（</a:t>
            </a:r>
            <a:r>
              <a:rPr lang="en-US" altLang="ja-JP" sz="1600" dirty="0" smtClean="0">
                <a:effectLst>
                  <a:glow rad="127000">
                    <a:schemeClr val="bg1"/>
                  </a:glow>
                </a:effectLst>
              </a:rPr>
              <a:t>7.3 MW/m</a:t>
            </a:r>
            <a:r>
              <a:rPr lang="en-US" altLang="ja-JP" sz="1600" baseline="30000" dirty="0" smtClean="0">
                <a:effectLst>
                  <a:glow rad="127000">
                    <a:schemeClr val="bg1"/>
                  </a:glow>
                </a:effectLst>
              </a:rPr>
              <a:t>3</a:t>
            </a:r>
            <a:r>
              <a:rPr lang="ja-JP" altLang="en-US" sz="1600" dirty="0" smtClean="0">
                <a:effectLst>
                  <a:glow rad="127000">
                    <a:schemeClr val="bg1"/>
                  </a:glow>
                </a:effectLst>
              </a:rPr>
              <a:t>）を採用。</a:t>
            </a:r>
            <a:r>
              <a:rPr lang="en-US" altLang="ja-JP" sz="1600" dirty="0" smtClean="0">
                <a:effectLst>
                  <a:glow rad="127000">
                    <a:schemeClr val="bg1"/>
                  </a:glow>
                </a:effectLst>
              </a:rPr>
              <a:t>MSBR</a:t>
            </a:r>
            <a:r>
              <a:rPr lang="ja-JP" altLang="en-US" sz="1600" dirty="0" smtClean="0">
                <a:effectLst>
                  <a:glow rad="127000">
                    <a:schemeClr val="bg1"/>
                  </a:glow>
                </a:effectLst>
              </a:rPr>
              <a:t>では</a:t>
            </a:r>
            <a:r>
              <a:rPr lang="en-US" altLang="ja-JP" sz="1600" dirty="0">
                <a:effectLst>
                  <a:glow rad="127000">
                    <a:schemeClr val="bg1"/>
                  </a:glow>
                </a:effectLst>
              </a:rPr>
              <a:t>22.2 </a:t>
            </a:r>
            <a:r>
              <a:rPr lang="en-US" altLang="ja-JP" sz="1600" dirty="0" smtClean="0">
                <a:effectLst>
                  <a:glow rad="127000">
                    <a:schemeClr val="bg1"/>
                  </a:glow>
                </a:effectLst>
              </a:rPr>
              <a:t>MW/m</a:t>
            </a:r>
            <a:r>
              <a:rPr lang="en-US" altLang="ja-JP" sz="1600" baseline="30000" dirty="0" smtClean="0">
                <a:effectLst>
                  <a:glow rad="127000">
                    <a:schemeClr val="bg1"/>
                  </a:glow>
                </a:effectLst>
              </a:rPr>
              <a:t>3</a:t>
            </a:r>
            <a:r>
              <a:rPr lang="ja-JP" altLang="en-US" sz="1600" dirty="0" smtClean="0">
                <a:effectLst>
                  <a:glow rad="127000">
                    <a:schemeClr val="bg1"/>
                  </a:glow>
                </a:effectLst>
              </a:rPr>
              <a:t>　</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課　　題</a:t>
            </a:r>
            <a:r>
              <a:rPr lang="en-US" altLang="ja-JP" sz="1600" dirty="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格納容器全体の交換は一次系（特に熱交換器）で想定される配管破損事故に、その影響の拡大回避には貢献しうる。しかし二次系での配管破損事故の可能性は存在し、特に水</a:t>
            </a:r>
            <a:r>
              <a:rPr lang="en-US" altLang="ja-JP" sz="1600" dirty="0" smtClean="0">
                <a:effectLst>
                  <a:glow rad="127000">
                    <a:schemeClr val="bg1"/>
                  </a:glow>
                </a:effectLst>
              </a:rPr>
              <a:t>―</a:t>
            </a:r>
            <a:r>
              <a:rPr lang="ja-JP" altLang="en-US" sz="1600" dirty="0" smtClean="0">
                <a:effectLst>
                  <a:glow rad="127000">
                    <a:schemeClr val="bg1"/>
                  </a:glow>
                </a:effectLst>
              </a:rPr>
              <a:t>蒸気系への二次系溶融塩の漏えい事故の対策が必要（</a:t>
            </a:r>
            <a:r>
              <a:rPr lang="en-US" altLang="ja-JP" sz="1600" dirty="0" smtClean="0">
                <a:effectLst>
                  <a:glow rad="127000">
                    <a:schemeClr val="bg1"/>
                  </a:glow>
                </a:effectLst>
              </a:rPr>
              <a:t>MSRE</a:t>
            </a:r>
            <a:r>
              <a:rPr lang="ja-JP" altLang="en-US" sz="1600" dirty="0" smtClean="0">
                <a:effectLst>
                  <a:glow rad="127000">
                    <a:schemeClr val="bg1"/>
                  </a:glow>
                </a:effectLst>
              </a:rPr>
              <a:t>では二次系の熱は空気冷却器で除去され、水</a:t>
            </a:r>
            <a:r>
              <a:rPr lang="en-US" altLang="ja-JP" sz="1600" dirty="0" smtClean="0">
                <a:effectLst>
                  <a:glow rad="127000">
                    <a:schemeClr val="bg1"/>
                  </a:glow>
                </a:effectLst>
              </a:rPr>
              <a:t>―</a:t>
            </a:r>
            <a:r>
              <a:rPr lang="ja-JP" altLang="en-US" sz="1600" dirty="0" smtClean="0">
                <a:effectLst>
                  <a:glow rad="127000">
                    <a:schemeClr val="bg1"/>
                  </a:glow>
                </a:effectLst>
              </a:rPr>
              <a:t>蒸気系での実運転は未経験）</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溶融塩炉の経済性の高さは、機器の交換を伴わないことによるため、</a:t>
            </a:r>
            <a:r>
              <a:rPr lang="en-US" altLang="ja-JP" sz="1600" dirty="0" err="1" smtClean="0">
                <a:effectLst>
                  <a:glow rad="127000">
                    <a:schemeClr val="bg1"/>
                  </a:glow>
                </a:effectLst>
              </a:rPr>
              <a:t>ThorCon</a:t>
            </a:r>
            <a:r>
              <a:rPr lang="ja-JP" altLang="en-US" sz="1600" dirty="0" smtClean="0">
                <a:effectLst>
                  <a:glow rad="127000">
                    <a:schemeClr val="bg1"/>
                  </a:glow>
                </a:effectLst>
              </a:rPr>
              <a:t>の経済性が達成しうるかは、詳細な検証が必要であろう。</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特記事項</a:t>
            </a:r>
            <a:r>
              <a:rPr lang="en-US" altLang="ja-JP" sz="1600" dirty="0" smtClean="0">
                <a:effectLst>
                  <a:glow rad="127000">
                    <a:schemeClr val="bg1"/>
                  </a:glow>
                </a:effectLst>
              </a:rPr>
              <a:t>】2015</a:t>
            </a:r>
            <a:r>
              <a:rPr lang="ja-JP" altLang="en-US" sz="1600" dirty="0" smtClean="0">
                <a:effectLst>
                  <a:glow rad="127000">
                    <a:schemeClr val="bg1"/>
                  </a:glow>
                </a:effectLst>
              </a:rPr>
              <a:t>年</a:t>
            </a:r>
            <a:r>
              <a:rPr lang="en-US" altLang="ja-JP" sz="1600" dirty="0" smtClean="0">
                <a:effectLst>
                  <a:glow rad="127000">
                    <a:schemeClr val="bg1"/>
                  </a:glow>
                </a:effectLst>
              </a:rPr>
              <a:t>12</a:t>
            </a:r>
            <a:r>
              <a:rPr lang="ja-JP" altLang="en-US" sz="1600" dirty="0" smtClean="0">
                <a:effectLst>
                  <a:glow rad="127000">
                    <a:schemeClr val="bg1"/>
                  </a:glow>
                </a:effectLst>
              </a:rPr>
              <a:t>月に、インドネシアの電力会社と共同開発の覚書を締結</a:t>
            </a:r>
            <a:endParaRPr lang="en-US" altLang="ja-JP" sz="1600" dirty="0" smtClean="0">
              <a:effectLst>
                <a:glow rad="127000">
                  <a:schemeClr val="bg1"/>
                </a:glow>
              </a:effectLst>
            </a:endParaRPr>
          </a:p>
        </p:txBody>
      </p:sp>
      <p:sp>
        <p:nvSpPr>
          <p:cNvPr id="6" name="テキスト ボックス 5"/>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
        <p:nvSpPr>
          <p:cNvPr id="2" name="テキスト ボックス 1"/>
          <p:cNvSpPr txBox="1"/>
          <p:nvPr/>
        </p:nvSpPr>
        <p:spPr>
          <a:xfrm>
            <a:off x="352270" y="6288376"/>
            <a:ext cx="8620599" cy="307777"/>
          </a:xfrm>
          <a:prstGeom prst="rect">
            <a:avLst/>
          </a:prstGeom>
          <a:noFill/>
        </p:spPr>
        <p:txBody>
          <a:bodyPr wrap="square" rtlCol="0">
            <a:spAutoFit/>
          </a:bodyPr>
          <a:lstStyle/>
          <a:p>
            <a:r>
              <a:rPr kumimoji="1" lang="ja-JP" altLang="en-US" sz="1400" dirty="0" smtClean="0"/>
              <a:t>（これ以下</a:t>
            </a:r>
            <a:r>
              <a:rPr kumimoji="1" lang="en-US" altLang="ja-JP" sz="1400" dirty="0" smtClean="0"/>
              <a:t>IJNS</a:t>
            </a:r>
            <a:r>
              <a:rPr kumimoji="1" lang="ja-JP" altLang="en-US" sz="1400" dirty="0" smtClean="0"/>
              <a:t>論文より。</a:t>
            </a:r>
            <a:r>
              <a:rPr lang="en-US" altLang="ja-JP" sz="1400" dirty="0"/>
              <a:t> </a:t>
            </a:r>
            <a:r>
              <a:rPr lang="en-US" altLang="ja-JP" sz="1400" dirty="0" smtClean="0"/>
              <a:t>http</a:t>
            </a:r>
            <a:r>
              <a:rPr lang="en-US" altLang="ja-JP" sz="1400" dirty="0"/>
              <a:t>://www.ijnsweb.com/?</a:t>
            </a:r>
            <a:r>
              <a:rPr lang="en-US" altLang="ja-JP" sz="1400" dirty="0" smtClean="0"/>
              <a:t>type=subscriber&amp;action=articleinfo&amp;id=302</a:t>
            </a:r>
            <a:r>
              <a:rPr lang="ja-JP" altLang="en-US" sz="1400" dirty="0" smtClean="0"/>
              <a:t>）</a:t>
            </a:r>
            <a:endParaRPr kumimoji="1" lang="ja-JP" altLang="en-US" sz="1400" dirty="0"/>
          </a:p>
        </p:txBody>
      </p:sp>
    </p:spTree>
    <p:extLst>
      <p:ext uri="{BB962C8B-B14F-4D97-AF65-F5344CB8AC3E}">
        <p14:creationId xmlns:p14="http://schemas.microsoft.com/office/powerpoint/2010/main" val="238870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33855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a:t>
            </a:r>
            <a:r>
              <a:rPr lang="en-US" altLang="ja-JP" sz="1600" dirty="0" err="1" smtClean="0">
                <a:effectLst>
                  <a:glow rad="127000">
                    <a:schemeClr val="bg1"/>
                  </a:glow>
                </a:effectLst>
              </a:rPr>
              <a:t>ThorCon</a:t>
            </a:r>
            <a:endParaRPr lang="en-US" altLang="ja-JP" sz="1600" dirty="0" smtClean="0">
              <a:effectLst>
                <a:glow rad="127000">
                  <a:schemeClr val="bg1"/>
                </a:glow>
              </a:effectLst>
            </a:endParaRPr>
          </a:p>
        </p:txBody>
      </p:sp>
      <p:pic>
        <p:nvPicPr>
          <p:cNvPr id="2052" name="Picture 4" descr="The ThorCon Can"/>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2250" y="1855495"/>
            <a:ext cx="3119776" cy="441968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54850" y="1440791"/>
            <a:ext cx="1672253" cy="369332"/>
          </a:xfrm>
          <a:prstGeom prst="rect">
            <a:avLst/>
          </a:prstGeom>
        </p:spPr>
        <p:txBody>
          <a:bodyPr wrap="none">
            <a:spAutoFit/>
          </a:bodyPr>
          <a:lstStyle/>
          <a:p>
            <a:r>
              <a:rPr lang="en-US" altLang="ja-JP" dirty="0" err="1"/>
              <a:t>ThorCon</a:t>
            </a:r>
            <a:r>
              <a:rPr lang="en-US" altLang="ja-JP" dirty="0"/>
              <a:t> Can</a:t>
            </a:r>
            <a:endParaRPr lang="ja-JP" altLang="en-US" dirty="0"/>
          </a:p>
        </p:txBody>
      </p:sp>
      <p:pic>
        <p:nvPicPr>
          <p:cNvPr id="2054" name="Picture 6" descr="plant_20141027_pmod_l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21669" y="1395420"/>
            <a:ext cx="4041671" cy="3791602"/>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72138" y="4270163"/>
            <a:ext cx="3387777" cy="2095130"/>
          </a:xfrm>
          <a:prstGeom prst="rect">
            <a:avLst/>
          </a:prstGeom>
        </p:spPr>
      </p:pic>
      <p:sp>
        <p:nvSpPr>
          <p:cNvPr id="10" name="正方形/長方形 9"/>
          <p:cNvSpPr/>
          <p:nvPr/>
        </p:nvSpPr>
        <p:spPr>
          <a:xfrm>
            <a:off x="1667109" y="6429843"/>
            <a:ext cx="7192806" cy="369332"/>
          </a:xfrm>
          <a:prstGeom prst="rect">
            <a:avLst/>
          </a:prstGeom>
        </p:spPr>
        <p:txBody>
          <a:bodyPr wrap="square">
            <a:spAutoFit/>
          </a:bodyPr>
          <a:lstStyle/>
          <a:p>
            <a:r>
              <a:rPr lang="en-US" altLang="ja-JP" dirty="0">
                <a:effectLst>
                  <a:glow rad="127000">
                    <a:schemeClr val="bg1"/>
                  </a:glow>
                </a:effectLst>
              </a:rPr>
              <a:t>2011</a:t>
            </a:r>
            <a:r>
              <a:rPr lang="ja-JP" altLang="en-US" dirty="0">
                <a:effectLst>
                  <a:glow rad="127000">
                    <a:schemeClr val="bg1"/>
                  </a:glow>
                </a:effectLst>
              </a:rPr>
              <a:t>年</a:t>
            </a:r>
            <a:r>
              <a:rPr lang="en-US" altLang="ja-JP" dirty="0">
                <a:effectLst>
                  <a:glow rad="127000">
                    <a:schemeClr val="bg1"/>
                  </a:glow>
                </a:effectLst>
              </a:rPr>
              <a:t>6</a:t>
            </a:r>
            <a:r>
              <a:rPr lang="ja-JP" altLang="en-US" dirty="0">
                <a:effectLst>
                  <a:glow rad="127000">
                    <a:schemeClr val="bg1"/>
                  </a:glow>
                </a:effectLst>
              </a:rPr>
              <a:t>月の「</a:t>
            </a:r>
            <a:r>
              <a:rPr lang="ja-JP" altLang="en-US" dirty="0" err="1">
                <a:effectLst>
                  <a:glow rad="127000">
                    <a:schemeClr val="bg1"/>
                  </a:glow>
                </a:effectLst>
              </a:rPr>
              <a:t>たか</a:t>
            </a:r>
            <a:r>
              <a:rPr lang="ja-JP" altLang="en-US" dirty="0">
                <a:effectLst>
                  <a:glow rad="127000">
                    <a:schemeClr val="bg1"/>
                  </a:glow>
                </a:effectLst>
              </a:rPr>
              <a:t>じんのそこまで言って委員会」</a:t>
            </a:r>
            <a:r>
              <a:rPr lang="ja-JP" altLang="en-US" dirty="0" smtClean="0">
                <a:effectLst>
                  <a:glow rad="127000">
                    <a:schemeClr val="bg1"/>
                  </a:glow>
                </a:effectLst>
              </a:rPr>
              <a:t>で紹介した</a:t>
            </a:r>
            <a:r>
              <a:rPr lang="en-US" altLang="ja-JP" dirty="0" smtClean="0">
                <a:effectLst>
                  <a:glow rad="127000">
                    <a:schemeClr val="bg1"/>
                  </a:glow>
                </a:effectLst>
              </a:rPr>
              <a:t>MUG</a:t>
            </a:r>
            <a:endParaRPr lang="ja-JP" altLang="en-US" dirty="0"/>
          </a:p>
        </p:txBody>
      </p:sp>
      <p:sp>
        <p:nvSpPr>
          <p:cNvPr id="11" name="テキスト ボックス 10"/>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108795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5755422"/>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】DFR</a:t>
            </a:r>
            <a:r>
              <a:rPr lang="ja-JP" altLang="en-US" sz="1600" dirty="0" smtClean="0">
                <a:effectLst>
                  <a:glow rad="127000">
                    <a:schemeClr val="bg1"/>
                  </a:glow>
                </a:effectLst>
              </a:rPr>
              <a:t>（</a:t>
            </a:r>
            <a:r>
              <a:rPr lang="en-US" altLang="ja-JP" sz="1600" dirty="0">
                <a:effectLst>
                  <a:glow rad="127000">
                    <a:schemeClr val="bg1"/>
                  </a:glow>
                </a:effectLst>
              </a:rPr>
              <a:t>Dual Fluid Reactor</a:t>
            </a:r>
            <a:r>
              <a:rPr lang="ja-JP" altLang="en-US" sz="1600" dirty="0" smtClean="0">
                <a:effectLst>
                  <a:glow rad="127000">
                    <a:schemeClr val="bg1"/>
                  </a:glow>
                </a:effectLst>
              </a:rPr>
              <a:t>）</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主要な国</a:t>
            </a:r>
            <a:r>
              <a:rPr lang="en-US" altLang="ja-JP" sz="1600" dirty="0" smtClean="0">
                <a:effectLst>
                  <a:glow rad="127000">
                    <a:schemeClr val="bg1"/>
                  </a:glow>
                </a:effectLst>
              </a:rPr>
              <a:t>】</a:t>
            </a:r>
            <a:r>
              <a:rPr lang="ja-JP" altLang="en-US" sz="1600" dirty="0" smtClean="0">
                <a:effectLst>
                  <a:glow rad="127000">
                    <a:schemeClr val="bg1"/>
                  </a:glow>
                </a:effectLst>
              </a:rPr>
              <a:t>ドイツ</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開発主体</a:t>
            </a:r>
            <a:r>
              <a:rPr lang="en-US" altLang="ja-JP" sz="1600" dirty="0">
                <a:effectLst>
                  <a:glow rad="127000">
                    <a:schemeClr val="bg1"/>
                  </a:glow>
                </a:effectLst>
              </a:rPr>
              <a:t>】Institute for Solid-State Nuclear </a:t>
            </a:r>
            <a:r>
              <a:rPr lang="en-US" altLang="ja-JP" sz="1600" dirty="0" smtClean="0">
                <a:effectLst>
                  <a:glow rad="127000">
                    <a:schemeClr val="bg1"/>
                  </a:glow>
                </a:effectLst>
              </a:rPr>
              <a:t>Physics</a:t>
            </a:r>
            <a:r>
              <a:rPr lang="ja-JP" altLang="en-US" sz="1600" dirty="0" smtClean="0">
                <a:effectLst>
                  <a:glow rad="127000">
                    <a:schemeClr val="bg1"/>
                  </a:glow>
                </a:effectLst>
              </a:rPr>
              <a:t>（研究としての取り組み）</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主要人物</a:t>
            </a:r>
            <a:r>
              <a:rPr lang="en-US" altLang="ja-JP" sz="1600" dirty="0" smtClean="0">
                <a:effectLst>
                  <a:glow rad="127000">
                    <a:schemeClr val="bg1"/>
                  </a:glow>
                </a:effectLst>
              </a:rPr>
              <a:t>】</a:t>
            </a:r>
            <a:r>
              <a:rPr lang="en-US" altLang="ja-JP" sz="1600" dirty="0" err="1" smtClean="0">
                <a:effectLst>
                  <a:glow rad="127000">
                    <a:schemeClr val="bg1"/>
                  </a:glow>
                </a:effectLst>
              </a:rPr>
              <a:t>Huke</a:t>
            </a:r>
            <a:endParaRPr lang="en-US" altLang="ja-JP" sz="1600" dirty="0" smtClean="0">
              <a:effectLst>
                <a:glow rad="127000">
                  <a:schemeClr val="bg1"/>
                </a:glow>
              </a:effectLst>
            </a:endParaRPr>
          </a:p>
          <a:p>
            <a:r>
              <a:rPr lang="en-US" altLang="ja-JP" sz="1600" dirty="0">
                <a:effectLst>
                  <a:glow rad="127000">
                    <a:schemeClr val="bg1"/>
                  </a:glow>
                </a:effectLst>
              </a:rPr>
              <a:t>【</a:t>
            </a:r>
            <a:r>
              <a:rPr lang="ja-JP" altLang="en-US" sz="1600" dirty="0">
                <a:effectLst>
                  <a:glow rad="127000">
                    <a:schemeClr val="bg1"/>
                  </a:glow>
                </a:effectLst>
              </a:rPr>
              <a:t>提案時期</a:t>
            </a:r>
            <a:r>
              <a:rPr lang="en-US" altLang="ja-JP" sz="1600" dirty="0" smtClean="0">
                <a:effectLst>
                  <a:glow rad="127000">
                    <a:schemeClr val="bg1"/>
                  </a:glow>
                </a:effectLst>
              </a:rPr>
              <a:t>】2013</a:t>
            </a:r>
            <a:r>
              <a:rPr lang="ja-JP" altLang="en-US" sz="1600" dirty="0" smtClean="0">
                <a:effectLst>
                  <a:glow rad="127000">
                    <a:schemeClr val="bg1"/>
                  </a:glow>
                </a:effectLst>
              </a:rPr>
              <a:t>年</a:t>
            </a:r>
            <a:endParaRPr lang="en-US" altLang="ja-JP" sz="1600" dirty="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炉の特徴</a:t>
            </a:r>
            <a:r>
              <a:rPr lang="en-US" altLang="ja-JP" sz="1600" dirty="0" smtClean="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独創的な発想。</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smtClean="0">
                <a:effectLst>
                  <a:glow rad="127000">
                    <a:schemeClr val="bg1"/>
                  </a:glow>
                </a:effectLst>
              </a:rPr>
              <a:t>MSRE</a:t>
            </a:r>
            <a:r>
              <a:rPr lang="ja-JP" altLang="en-US" sz="1600" dirty="0" smtClean="0">
                <a:effectLst>
                  <a:glow rad="127000">
                    <a:schemeClr val="bg1"/>
                  </a:glow>
                </a:effectLst>
              </a:rPr>
              <a:t>で検討された二流体炉（炉心に核分裂用の燃料塩、ブランケットに増殖塩を設け、隔壁で分離。</a:t>
            </a:r>
            <a:r>
              <a:rPr lang="en-US" altLang="ja-JP" sz="1600" dirty="0" err="1" smtClean="0">
                <a:effectLst>
                  <a:glow rad="127000">
                    <a:schemeClr val="bg1"/>
                  </a:glow>
                </a:effectLst>
              </a:rPr>
              <a:t>Flibe</a:t>
            </a:r>
            <a:r>
              <a:rPr lang="ja-JP" altLang="en-US" sz="1600" dirty="0" smtClean="0">
                <a:effectLst>
                  <a:glow rad="127000">
                    <a:schemeClr val="bg1"/>
                  </a:glow>
                </a:effectLst>
              </a:rPr>
              <a:t> </a:t>
            </a:r>
            <a:r>
              <a:rPr lang="en-US" altLang="ja-JP" sz="1600" dirty="0" smtClean="0">
                <a:effectLst>
                  <a:glow rad="127000">
                    <a:schemeClr val="bg1"/>
                  </a:glow>
                </a:effectLst>
              </a:rPr>
              <a:t>Energy</a:t>
            </a:r>
            <a:r>
              <a:rPr lang="ja-JP" altLang="en-US" sz="1600" dirty="0" smtClean="0">
                <a:effectLst>
                  <a:glow rad="127000">
                    <a:schemeClr val="bg1"/>
                  </a:glow>
                </a:effectLst>
              </a:rPr>
              <a:t>の</a:t>
            </a:r>
            <a:r>
              <a:rPr lang="en-US" altLang="ja-JP" sz="1600" dirty="0" smtClean="0">
                <a:effectLst>
                  <a:glow rad="127000">
                    <a:schemeClr val="bg1"/>
                  </a:glow>
                </a:effectLst>
              </a:rPr>
              <a:t>Kirk</a:t>
            </a:r>
            <a:r>
              <a:rPr lang="ja-JP" altLang="en-US" sz="1600" dirty="0" smtClean="0">
                <a:effectLst>
                  <a:glow rad="127000">
                    <a:schemeClr val="bg1"/>
                  </a:glow>
                </a:effectLst>
              </a:rPr>
              <a:t> </a:t>
            </a:r>
            <a:r>
              <a:rPr lang="en-US" altLang="ja-JP" sz="1600" dirty="0" smtClean="0">
                <a:effectLst>
                  <a:glow rad="127000">
                    <a:schemeClr val="bg1"/>
                  </a:glow>
                </a:effectLst>
              </a:rPr>
              <a:t>Sorensen</a:t>
            </a:r>
            <a:r>
              <a:rPr lang="ja-JP" altLang="en-US" sz="1600" dirty="0" smtClean="0">
                <a:effectLst>
                  <a:glow rad="127000">
                    <a:schemeClr val="bg1"/>
                  </a:glow>
                </a:effectLst>
              </a:rPr>
              <a:t>は二流体炉を推進。ただし「詳細設計はないんだ」と</a:t>
            </a:r>
            <a:r>
              <a:rPr lang="en-US" altLang="ja-JP" sz="1600" dirty="0" smtClean="0">
                <a:effectLst>
                  <a:glow rad="127000">
                    <a:schemeClr val="bg1"/>
                  </a:glow>
                </a:effectLst>
              </a:rPr>
              <a:t>TEAC2011</a:t>
            </a:r>
            <a:r>
              <a:rPr lang="ja-JP" altLang="en-US" sz="1600" dirty="0" smtClean="0">
                <a:effectLst>
                  <a:glow rad="127000">
                    <a:schemeClr val="bg1"/>
                  </a:glow>
                </a:effectLst>
              </a:rPr>
              <a:t>では話していた。後述の</a:t>
            </a:r>
            <a:r>
              <a:rPr lang="en-US" altLang="ja-JP" sz="1600" dirty="0" smtClean="0">
                <a:effectLst>
                  <a:glow rad="127000">
                    <a:schemeClr val="bg1"/>
                  </a:glow>
                </a:effectLst>
              </a:rPr>
              <a:t>LeBlanc</a:t>
            </a:r>
            <a:r>
              <a:rPr lang="ja-JP" altLang="en-US" sz="1600" dirty="0" smtClean="0">
                <a:effectLst>
                  <a:glow rad="127000">
                    <a:schemeClr val="bg1"/>
                  </a:glow>
                </a:effectLst>
              </a:rPr>
              <a:t>は元々</a:t>
            </a:r>
            <a:r>
              <a:rPr lang="en-US" altLang="ja-JP" sz="1600" dirty="0" smtClean="0">
                <a:effectLst>
                  <a:glow rad="127000">
                    <a:schemeClr val="bg1"/>
                  </a:glow>
                </a:effectLst>
              </a:rPr>
              <a:t>Sorensen</a:t>
            </a:r>
            <a:r>
              <a:rPr lang="ja-JP" altLang="en-US" sz="1600" dirty="0" smtClean="0">
                <a:effectLst>
                  <a:glow rad="127000">
                    <a:schemeClr val="bg1"/>
                  </a:glow>
                </a:effectLst>
              </a:rPr>
              <a:t>と二流体炉を検討）とは異なり、燃料塩用の配管を液体鉛で冷却することを</a:t>
            </a:r>
            <a:r>
              <a:rPr lang="en-US" altLang="ja-JP" sz="1600" dirty="0" smtClean="0">
                <a:effectLst>
                  <a:glow rad="127000">
                    <a:schemeClr val="bg1"/>
                  </a:glow>
                </a:effectLst>
              </a:rPr>
              <a:t>Dual</a:t>
            </a:r>
            <a:r>
              <a:rPr lang="ja-JP" altLang="en-US" sz="1600" dirty="0" smtClean="0">
                <a:effectLst>
                  <a:glow rad="127000">
                    <a:schemeClr val="bg1"/>
                  </a:glow>
                </a:effectLst>
              </a:rPr>
              <a:t> </a:t>
            </a:r>
            <a:r>
              <a:rPr lang="en-US" altLang="ja-JP" sz="1600" dirty="0" smtClean="0">
                <a:effectLst>
                  <a:glow rad="127000">
                    <a:schemeClr val="bg1"/>
                  </a:glow>
                </a:effectLst>
              </a:rPr>
              <a:t>Fluid</a:t>
            </a:r>
            <a:r>
              <a:rPr lang="ja-JP" altLang="en-US" sz="1600" dirty="0" smtClean="0">
                <a:effectLst>
                  <a:glow rad="127000">
                    <a:schemeClr val="bg1"/>
                  </a:glow>
                </a:effectLst>
              </a:rPr>
              <a:t>と呼称。</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a:effectLst>
                  <a:glow rad="127000">
                    <a:schemeClr val="bg1"/>
                  </a:glow>
                </a:effectLst>
              </a:rPr>
              <a:t>二</a:t>
            </a:r>
            <a:r>
              <a:rPr lang="ja-JP" altLang="en-US" sz="1600" dirty="0" smtClean="0">
                <a:effectLst>
                  <a:glow rad="127000">
                    <a:schemeClr val="bg1"/>
                  </a:glow>
                </a:effectLst>
              </a:rPr>
              <a:t>つの流体は、燃料と冷却材の意味であり、オーソドックスな燃料塩と増殖塩ではない。</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出力は</a:t>
            </a:r>
            <a:r>
              <a:rPr lang="en-US" altLang="ja-JP" sz="1600" dirty="0" smtClean="0">
                <a:effectLst>
                  <a:glow rad="127000">
                    <a:schemeClr val="bg1"/>
                  </a:glow>
                </a:effectLst>
              </a:rPr>
              <a:t>3GWth</a:t>
            </a:r>
            <a:r>
              <a:rPr lang="ja-JP" altLang="en-US" sz="1600" dirty="0" smtClean="0">
                <a:effectLst>
                  <a:glow rad="127000">
                    <a:schemeClr val="bg1"/>
                  </a:glow>
                </a:effectLst>
              </a:rPr>
              <a:t>（</a:t>
            </a:r>
            <a:r>
              <a:rPr lang="en-US" altLang="ja-JP" sz="1600" dirty="0" smtClean="0">
                <a:effectLst>
                  <a:glow rad="127000">
                    <a:schemeClr val="bg1"/>
                  </a:glow>
                </a:effectLst>
              </a:rPr>
              <a:t>1.5GWe</a:t>
            </a:r>
            <a:r>
              <a:rPr lang="ja-JP" altLang="en-US" sz="1600" dirty="0" smtClean="0">
                <a:effectLst>
                  <a:glow rad="127000">
                    <a:schemeClr val="bg1"/>
                  </a:glow>
                </a:effectLst>
              </a:rPr>
              <a:t>）</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課　　題</a:t>
            </a:r>
            <a:r>
              <a:rPr lang="en-US" altLang="ja-JP" sz="1600" dirty="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炉心を「配管」で燃料塩を流す試みは</a:t>
            </a:r>
            <a:r>
              <a:rPr lang="en-US" altLang="ja-JP" sz="1600" dirty="0" smtClean="0">
                <a:effectLst>
                  <a:glow rad="127000">
                    <a:schemeClr val="bg1"/>
                  </a:glow>
                </a:effectLst>
              </a:rPr>
              <a:t>1950</a:t>
            </a:r>
            <a:r>
              <a:rPr lang="ja-JP" altLang="en-US" sz="1600" dirty="0" smtClean="0">
                <a:effectLst>
                  <a:glow rad="127000">
                    <a:schemeClr val="bg1"/>
                  </a:glow>
                </a:effectLst>
              </a:rPr>
              <a:t>年代の</a:t>
            </a:r>
            <a:r>
              <a:rPr lang="en-US" altLang="ja-JP" sz="1600" dirty="0" smtClean="0">
                <a:effectLst>
                  <a:glow rad="127000">
                    <a:schemeClr val="bg1"/>
                  </a:glow>
                </a:effectLst>
              </a:rPr>
              <a:t>ARE</a:t>
            </a:r>
            <a:r>
              <a:rPr lang="ja-JP" altLang="en-US" sz="1600" dirty="0" smtClean="0">
                <a:effectLst>
                  <a:glow rad="127000">
                    <a:schemeClr val="bg1"/>
                  </a:glow>
                </a:effectLst>
              </a:rPr>
              <a:t>で実施された。</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その際、①燃料塩の腐食性、②高温下、③高中性子束、④高流速により、金属製配管の損傷が見られ、その後の</a:t>
            </a:r>
            <a:r>
              <a:rPr lang="en-US" altLang="ja-JP" sz="1600" dirty="0" smtClean="0">
                <a:effectLst>
                  <a:glow rad="127000">
                    <a:schemeClr val="bg1"/>
                  </a:glow>
                </a:effectLst>
              </a:rPr>
              <a:t>MSRE</a:t>
            </a:r>
            <a:r>
              <a:rPr lang="ja-JP" altLang="en-US" sz="1600" dirty="0" smtClean="0">
                <a:effectLst>
                  <a:glow rad="127000">
                    <a:schemeClr val="bg1"/>
                  </a:glow>
                </a:effectLst>
              </a:rPr>
              <a:t>では炉心に金属製の配管を設けることは避けられた。</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これらのうち、特に②、③、④は炉心領域でより強められる</a:t>
            </a:r>
            <a:r>
              <a:rPr lang="ja-JP" altLang="en-US" sz="1600" dirty="0">
                <a:effectLst>
                  <a:glow rad="127000">
                    <a:schemeClr val="bg1"/>
                  </a:glow>
                </a:effectLst>
              </a:rPr>
              <a:t>。</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炉心で燃料塩の保持のために金属製配管を用いないことは、</a:t>
            </a:r>
            <a:r>
              <a:rPr lang="en-US" altLang="ja-JP" sz="1600" dirty="0" smtClean="0">
                <a:effectLst>
                  <a:glow rad="127000">
                    <a:schemeClr val="bg1"/>
                  </a:glow>
                </a:effectLst>
              </a:rPr>
              <a:t>MSRE</a:t>
            </a:r>
            <a:r>
              <a:rPr lang="ja-JP" altLang="en-US" sz="1600" dirty="0" smtClean="0">
                <a:effectLst>
                  <a:glow rad="127000">
                    <a:schemeClr val="bg1"/>
                  </a:glow>
                </a:effectLst>
              </a:rPr>
              <a:t>以降、ほんのわずかの例を除いてほとんどの設計例で踏襲されている</a:t>
            </a:r>
            <a:r>
              <a:rPr lang="ja-JP" altLang="en-US" sz="1600" dirty="0">
                <a:effectLst>
                  <a:glow rad="127000">
                    <a:schemeClr val="bg1"/>
                  </a:glow>
                </a:effectLst>
              </a:rPr>
              <a:t>。</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このことから、</a:t>
            </a:r>
            <a:r>
              <a:rPr lang="en-US" altLang="ja-JP" sz="1600" dirty="0" smtClean="0">
                <a:effectLst>
                  <a:glow rad="127000">
                    <a:schemeClr val="bg1"/>
                  </a:glow>
                </a:effectLst>
              </a:rPr>
              <a:t>DFR</a:t>
            </a:r>
            <a:r>
              <a:rPr lang="ja-JP" altLang="en-US" sz="1600" dirty="0" smtClean="0">
                <a:effectLst>
                  <a:glow rad="127000">
                    <a:schemeClr val="bg1"/>
                  </a:glow>
                </a:effectLst>
              </a:rPr>
              <a:t>では（将来、詳細な設計がなされても）、燃料塩との化学的なコロージョンのみならず、流体力学的なエロージョンなど、工学的な課題の解決が困難であろう。</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特記事項</a:t>
            </a:r>
            <a:r>
              <a:rPr lang="en-US" altLang="ja-JP" sz="1600" dirty="0" smtClean="0">
                <a:effectLst>
                  <a:glow rad="127000">
                    <a:schemeClr val="bg1"/>
                  </a:glow>
                </a:effectLst>
              </a:rPr>
              <a:t>】</a:t>
            </a:r>
            <a:r>
              <a:rPr lang="ja-JP" altLang="en-US" sz="1600" dirty="0" smtClean="0">
                <a:effectLst>
                  <a:glow rad="127000">
                    <a:schemeClr val="bg1"/>
                  </a:glow>
                </a:effectLst>
              </a:rPr>
              <a:t>特になし</a:t>
            </a:r>
            <a:endParaRPr lang="en-US" altLang="ja-JP" sz="1600" dirty="0" smtClean="0">
              <a:effectLst>
                <a:glow rad="127000">
                  <a:schemeClr val="bg1"/>
                </a:glow>
              </a:effectLst>
            </a:endParaRPr>
          </a:p>
        </p:txBody>
      </p:sp>
      <p:sp>
        <p:nvSpPr>
          <p:cNvPr id="6" name="テキスト ボックス 5"/>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264808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33855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】DFR</a:t>
            </a:r>
          </a:p>
        </p:txBody>
      </p:sp>
      <p:pic>
        <p:nvPicPr>
          <p:cNvPr id="2050" name="図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2270" y="1990008"/>
            <a:ext cx="3564823" cy="371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図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21974" y="1990008"/>
            <a:ext cx="4792215" cy="387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95520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5016758"/>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a:effectLst>
                  <a:glow rad="127000">
                    <a:schemeClr val="bg1"/>
                  </a:glow>
                </a:effectLst>
              </a:rPr>
              <a:t>】Simple MSR</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主要な国</a:t>
            </a:r>
            <a:r>
              <a:rPr lang="en-US" altLang="ja-JP" sz="1600" dirty="0" smtClean="0">
                <a:effectLst>
                  <a:glow rad="127000">
                    <a:schemeClr val="bg1"/>
                  </a:glow>
                </a:effectLst>
              </a:rPr>
              <a:t>】</a:t>
            </a:r>
            <a:r>
              <a:rPr lang="ja-JP" altLang="en-US" sz="1600" dirty="0" smtClean="0">
                <a:effectLst>
                  <a:glow rad="127000">
                    <a:schemeClr val="bg1"/>
                  </a:glow>
                </a:effectLst>
              </a:rPr>
              <a:t>イギリス</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開発主体</a:t>
            </a:r>
            <a:r>
              <a:rPr lang="en-US" altLang="ja-JP" sz="1600" dirty="0" smtClean="0">
                <a:effectLst>
                  <a:glow rad="127000">
                    <a:schemeClr val="bg1"/>
                  </a:glow>
                </a:effectLst>
              </a:rPr>
              <a:t>】</a:t>
            </a:r>
            <a:r>
              <a:rPr lang="en-US" altLang="ja-JP" sz="1600" dirty="0" err="1" smtClean="0">
                <a:effectLst>
                  <a:glow rad="127000">
                    <a:schemeClr val="bg1"/>
                  </a:glow>
                </a:effectLst>
              </a:rPr>
              <a:t>Moltex</a:t>
            </a:r>
            <a:r>
              <a:rPr lang="en-US" altLang="ja-JP" sz="1600" dirty="0" smtClean="0">
                <a:effectLst>
                  <a:glow rad="127000">
                    <a:schemeClr val="bg1"/>
                  </a:glow>
                </a:effectLst>
              </a:rPr>
              <a:t> Energy</a:t>
            </a:r>
            <a:r>
              <a:rPr lang="ja-JP" altLang="en-US" sz="1600" dirty="0" smtClean="0">
                <a:effectLst>
                  <a:glow rad="127000">
                    <a:schemeClr val="bg1"/>
                  </a:glow>
                </a:effectLst>
              </a:rPr>
              <a:t>社</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主要人物</a:t>
            </a:r>
            <a:r>
              <a:rPr lang="en-US" altLang="ja-JP" sz="1600" dirty="0" smtClean="0">
                <a:effectLst>
                  <a:glow rad="127000">
                    <a:schemeClr val="bg1"/>
                  </a:glow>
                </a:effectLst>
              </a:rPr>
              <a:t>】Ian Scott</a:t>
            </a:r>
          </a:p>
          <a:p>
            <a:r>
              <a:rPr lang="en-US" altLang="ja-JP" sz="1600" dirty="0" smtClean="0">
                <a:effectLst>
                  <a:glow rad="127000">
                    <a:schemeClr val="bg1"/>
                  </a:glow>
                </a:effectLst>
              </a:rPr>
              <a:t>【</a:t>
            </a:r>
            <a:r>
              <a:rPr lang="ja-JP" altLang="en-US" sz="1600" dirty="0" smtClean="0">
                <a:effectLst>
                  <a:glow rad="127000">
                    <a:schemeClr val="bg1"/>
                  </a:glow>
                </a:effectLst>
              </a:rPr>
              <a:t>提案時期</a:t>
            </a:r>
            <a:r>
              <a:rPr lang="en-US" altLang="ja-JP" sz="1600" dirty="0" smtClean="0">
                <a:effectLst>
                  <a:glow rad="127000">
                    <a:schemeClr val="bg1"/>
                  </a:glow>
                </a:effectLst>
              </a:rPr>
              <a:t>】2013</a:t>
            </a:r>
            <a:r>
              <a:rPr lang="ja-JP" altLang="en-US" sz="1600" dirty="0" smtClean="0">
                <a:effectLst>
                  <a:glow rad="127000">
                    <a:schemeClr val="bg1"/>
                  </a:glow>
                </a:effectLst>
              </a:rPr>
              <a:t>年</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炉の特徴</a:t>
            </a:r>
            <a:r>
              <a:rPr lang="en-US" altLang="ja-JP" sz="1600" dirty="0" smtClean="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独創的な発想（その</a:t>
            </a:r>
            <a:r>
              <a:rPr lang="en-US" altLang="ja-JP" sz="1600" dirty="0" smtClean="0">
                <a:effectLst>
                  <a:glow rad="127000">
                    <a:schemeClr val="bg1"/>
                  </a:glow>
                </a:effectLst>
              </a:rPr>
              <a:t>2</a:t>
            </a:r>
            <a:r>
              <a:rPr lang="ja-JP" altLang="en-US" sz="1600" dirty="0" smtClean="0">
                <a:effectLst>
                  <a:glow rad="127000">
                    <a:schemeClr val="bg1"/>
                  </a:glow>
                </a:effectLst>
              </a:rPr>
              <a:t>）。</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smtClean="0">
                <a:effectLst>
                  <a:glow rad="127000">
                    <a:schemeClr val="bg1"/>
                  </a:glow>
                </a:effectLst>
              </a:rPr>
              <a:t>DFR</a:t>
            </a:r>
            <a:r>
              <a:rPr lang="ja-JP" altLang="en-US" sz="1600" dirty="0" smtClean="0">
                <a:effectLst>
                  <a:glow rad="127000">
                    <a:schemeClr val="bg1"/>
                  </a:glow>
                </a:effectLst>
              </a:rPr>
              <a:t>と同様、炉心に燃料塩用の配管を配置。この配管を別の塩で冷却。</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出力は</a:t>
            </a:r>
            <a:r>
              <a:rPr lang="en-US" altLang="ja-JP" sz="1600" dirty="0" smtClean="0">
                <a:effectLst>
                  <a:glow rad="127000">
                    <a:schemeClr val="bg1"/>
                  </a:glow>
                </a:effectLst>
              </a:rPr>
              <a:t>1.5</a:t>
            </a:r>
            <a:r>
              <a:rPr lang="ja-JP" altLang="en-US" sz="1600" dirty="0" smtClean="0">
                <a:effectLst>
                  <a:glow rad="127000">
                    <a:schemeClr val="bg1"/>
                  </a:glow>
                </a:effectLst>
              </a:rPr>
              <a:t>～</a:t>
            </a:r>
            <a:r>
              <a:rPr lang="en-US" altLang="ja-JP" sz="1600" dirty="0" smtClean="0">
                <a:effectLst>
                  <a:glow rad="127000">
                    <a:schemeClr val="bg1"/>
                  </a:glow>
                </a:effectLst>
              </a:rPr>
              <a:t>2GWth</a:t>
            </a:r>
          </a:p>
          <a:p>
            <a:pPr marL="285750" indent="-285750">
              <a:buFont typeface="Arial" panose="020B0604020202020204" pitchFamily="34" charset="0"/>
              <a:buChar char="•"/>
            </a:pPr>
            <a:r>
              <a:rPr lang="ja-JP" altLang="en-US" sz="1600" dirty="0">
                <a:effectLst>
                  <a:glow rad="127000">
                    <a:schemeClr val="bg1"/>
                  </a:glow>
                </a:effectLst>
              </a:rPr>
              <a:t>構造面での</a:t>
            </a:r>
            <a:r>
              <a:rPr lang="en-US" altLang="ja-JP" sz="1600" dirty="0">
                <a:effectLst>
                  <a:glow rad="127000">
                    <a:schemeClr val="bg1"/>
                  </a:glow>
                </a:effectLst>
              </a:rPr>
              <a:t>DFR</a:t>
            </a:r>
            <a:r>
              <a:rPr lang="ja-JP" altLang="en-US" sz="1600" dirty="0">
                <a:effectLst>
                  <a:glow rad="127000">
                    <a:schemeClr val="bg1"/>
                  </a:glow>
                </a:effectLst>
              </a:rPr>
              <a:t>との相違は、炉心の燃料塩配管にエルボがないこと、燃料塩配管は直径</a:t>
            </a:r>
            <a:r>
              <a:rPr lang="en-US" altLang="ja-JP" sz="1600" dirty="0">
                <a:effectLst>
                  <a:glow rad="127000">
                    <a:schemeClr val="bg1"/>
                  </a:glow>
                </a:effectLst>
              </a:rPr>
              <a:t>40mm</a:t>
            </a:r>
            <a:r>
              <a:rPr lang="ja-JP" altLang="en-US" sz="1600" dirty="0">
                <a:effectLst>
                  <a:glow rad="127000">
                    <a:schemeClr val="bg1"/>
                  </a:glow>
                </a:effectLst>
              </a:rPr>
              <a:t>で、配管内を自然循環させる</a:t>
            </a:r>
            <a:r>
              <a:rPr lang="ja-JP" altLang="en-US" sz="1600" dirty="0" smtClean="0">
                <a:effectLst>
                  <a:glow rad="127000">
                    <a:schemeClr val="bg1"/>
                  </a:glow>
                </a:effectLst>
              </a:rPr>
              <a:t>こと。</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課　　題</a:t>
            </a:r>
            <a:r>
              <a:rPr lang="en-US" altLang="ja-JP" sz="1600" dirty="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溶融塩炉で、炉心に金属製配管を設けることの弊害は</a:t>
            </a:r>
            <a:r>
              <a:rPr lang="en-US" altLang="ja-JP" sz="1600" dirty="0" smtClean="0">
                <a:effectLst>
                  <a:glow rad="127000">
                    <a:schemeClr val="bg1"/>
                  </a:glow>
                </a:effectLst>
              </a:rPr>
              <a:t>DFR</a:t>
            </a:r>
            <a:r>
              <a:rPr lang="ja-JP" altLang="en-US" sz="1600" dirty="0" smtClean="0">
                <a:effectLst>
                  <a:glow rad="127000">
                    <a:schemeClr val="bg1"/>
                  </a:glow>
                </a:effectLst>
              </a:rPr>
              <a:t>で指摘した通り。</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このことから、</a:t>
            </a:r>
            <a:r>
              <a:rPr lang="en-US" altLang="ja-JP" sz="1600" dirty="0" smtClean="0">
                <a:effectLst>
                  <a:glow rad="127000">
                    <a:schemeClr val="bg1"/>
                  </a:glow>
                </a:effectLst>
              </a:rPr>
              <a:t>Simple</a:t>
            </a:r>
            <a:r>
              <a:rPr lang="ja-JP" altLang="en-US" sz="1600" dirty="0" smtClean="0">
                <a:effectLst>
                  <a:glow rad="127000">
                    <a:schemeClr val="bg1"/>
                  </a:glow>
                </a:effectLst>
              </a:rPr>
              <a:t> </a:t>
            </a:r>
            <a:r>
              <a:rPr lang="en-US" altLang="ja-JP" sz="1600" dirty="0" smtClean="0">
                <a:effectLst>
                  <a:glow rad="127000">
                    <a:schemeClr val="bg1"/>
                  </a:glow>
                </a:effectLst>
              </a:rPr>
              <a:t>MSR</a:t>
            </a:r>
            <a:r>
              <a:rPr lang="ja-JP" altLang="en-US" sz="1600" dirty="0" smtClean="0">
                <a:effectLst>
                  <a:glow rad="127000">
                    <a:schemeClr val="bg1"/>
                  </a:glow>
                </a:effectLst>
              </a:rPr>
              <a:t>では（将来、詳細な設計がなされても）、燃料塩との化学的なコロージョンのみならず、流体力学的なエロージョンなど、工学的な課題の解決が困難であろう。</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特記事項</a:t>
            </a:r>
            <a:r>
              <a:rPr lang="en-US" altLang="ja-JP" sz="1600" dirty="0" smtClean="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とはいえイギリスでも溶融塩炉およびトリウムの利用を推進する動きが強くみられる。</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err="1" smtClean="0">
                <a:effectLst>
                  <a:glow rad="127000">
                    <a:schemeClr val="bg1"/>
                  </a:glow>
                </a:effectLst>
              </a:rPr>
              <a:t>Moltex</a:t>
            </a:r>
            <a:r>
              <a:rPr lang="ja-JP" altLang="en-US" sz="1600" dirty="0">
                <a:effectLst>
                  <a:glow rad="127000">
                    <a:schemeClr val="bg1"/>
                  </a:glow>
                </a:effectLst>
              </a:rPr>
              <a:t> </a:t>
            </a:r>
            <a:r>
              <a:rPr lang="en-US" altLang="ja-JP" sz="1600" dirty="0" smtClean="0">
                <a:effectLst>
                  <a:glow rad="127000">
                    <a:schemeClr val="bg1"/>
                  </a:glow>
                </a:effectLst>
              </a:rPr>
              <a:t>Energy</a:t>
            </a:r>
            <a:r>
              <a:rPr lang="ja-JP" altLang="en-US" sz="1600" dirty="0" smtClean="0">
                <a:effectLst>
                  <a:glow rad="127000">
                    <a:schemeClr val="bg1"/>
                  </a:glow>
                </a:effectLst>
              </a:rPr>
              <a:t>社も開発資金の獲得に向けて進んでいるらしい。</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smtClean="0">
                <a:effectLst>
                  <a:glow rad="127000">
                    <a:schemeClr val="bg1"/>
                  </a:glow>
                </a:effectLst>
              </a:rPr>
              <a:t>2014</a:t>
            </a:r>
            <a:r>
              <a:rPr lang="ja-JP" altLang="en-US" sz="1600" dirty="0" smtClean="0">
                <a:effectLst>
                  <a:glow rad="127000">
                    <a:schemeClr val="bg1"/>
                  </a:glow>
                </a:effectLst>
              </a:rPr>
              <a:t>年</a:t>
            </a:r>
            <a:r>
              <a:rPr lang="en-US" altLang="ja-JP" sz="1600" dirty="0" smtClean="0">
                <a:effectLst>
                  <a:glow rad="127000">
                    <a:schemeClr val="bg1"/>
                  </a:glow>
                </a:effectLst>
              </a:rPr>
              <a:t>12</a:t>
            </a:r>
            <a:r>
              <a:rPr lang="ja-JP" altLang="en-US" sz="1600" dirty="0" smtClean="0">
                <a:effectLst>
                  <a:glow rad="127000">
                    <a:schemeClr val="bg1"/>
                  </a:glow>
                </a:effectLst>
              </a:rPr>
              <a:t>月</a:t>
            </a:r>
            <a:r>
              <a:rPr lang="en-US" altLang="ja-JP" sz="1600" dirty="0" smtClean="0">
                <a:effectLst>
                  <a:glow rad="127000">
                    <a:schemeClr val="bg1"/>
                  </a:glow>
                </a:effectLst>
              </a:rPr>
              <a:t>14</a:t>
            </a:r>
            <a:r>
              <a:rPr lang="ja-JP" altLang="en-US" sz="1600" dirty="0" smtClean="0">
                <a:effectLst>
                  <a:glow rad="127000">
                    <a:schemeClr val="bg1"/>
                  </a:glow>
                </a:effectLst>
              </a:rPr>
              <a:t>日の溶融塩委員会でも講演。</a:t>
            </a:r>
            <a:endParaRPr lang="en-US" altLang="ja-JP" sz="1600" dirty="0" smtClean="0">
              <a:effectLst>
                <a:glow rad="127000">
                  <a:schemeClr val="bg1"/>
                </a:glow>
              </a:effectLst>
            </a:endParaRPr>
          </a:p>
        </p:txBody>
      </p:sp>
      <p:sp>
        <p:nvSpPr>
          <p:cNvPr id="6" name="テキスト ボックス 5"/>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132846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33855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】Simple MSR</a:t>
            </a:r>
          </a:p>
        </p:txBody>
      </p:sp>
      <p:pic>
        <p:nvPicPr>
          <p:cNvPr id="3074" name="図 20"/>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52270" y="2049892"/>
            <a:ext cx="4871017" cy="353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20"/>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323182" y="2533325"/>
            <a:ext cx="3565986" cy="256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377472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5755422"/>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a:effectLst>
                  <a:glow rad="127000">
                    <a:schemeClr val="bg1"/>
                  </a:glow>
                </a:effectLst>
              </a:rPr>
              <a:t>】</a:t>
            </a:r>
            <a:r>
              <a:rPr lang="en-US" altLang="ja-JP" sz="1600" dirty="0" smtClean="0">
                <a:effectLst>
                  <a:glow rad="127000">
                    <a:schemeClr val="bg1"/>
                  </a:glow>
                </a:effectLst>
              </a:rPr>
              <a:t>WAMSR</a:t>
            </a:r>
            <a:r>
              <a:rPr lang="ja-JP" altLang="en-US" sz="1600" dirty="0" smtClean="0">
                <a:effectLst>
                  <a:glow rad="127000">
                    <a:schemeClr val="bg1"/>
                  </a:glow>
                </a:effectLst>
              </a:rPr>
              <a:t>（</a:t>
            </a:r>
            <a:r>
              <a:rPr lang="en-US" altLang="ja-JP" sz="1600" dirty="0" smtClean="0">
                <a:effectLst>
                  <a:glow rad="127000">
                    <a:schemeClr val="bg1"/>
                  </a:glow>
                </a:effectLst>
              </a:rPr>
              <a:t>Waste-Annihilating </a:t>
            </a:r>
            <a:r>
              <a:rPr lang="en-US" altLang="ja-JP" sz="1600" dirty="0">
                <a:effectLst>
                  <a:glow rad="127000">
                    <a:schemeClr val="bg1"/>
                  </a:glow>
                </a:effectLst>
              </a:rPr>
              <a:t>Molten Salt </a:t>
            </a:r>
            <a:r>
              <a:rPr lang="en-US" altLang="ja-JP" sz="1600" dirty="0" smtClean="0">
                <a:effectLst>
                  <a:glow rad="127000">
                    <a:schemeClr val="bg1"/>
                  </a:glow>
                </a:effectLst>
              </a:rPr>
              <a:t>Reactor</a:t>
            </a:r>
            <a:r>
              <a:rPr lang="ja-JP" altLang="en-US" sz="1600" dirty="0" smtClean="0">
                <a:effectLst>
                  <a:glow rad="127000">
                    <a:schemeClr val="bg1"/>
                  </a:glow>
                </a:effectLst>
              </a:rPr>
              <a:t>）</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主要な国</a:t>
            </a:r>
            <a:r>
              <a:rPr lang="en-US" altLang="ja-JP" sz="1600" dirty="0" smtClean="0">
                <a:effectLst>
                  <a:glow rad="127000">
                    <a:schemeClr val="bg1"/>
                  </a:glow>
                </a:effectLst>
              </a:rPr>
              <a:t>】</a:t>
            </a:r>
            <a:r>
              <a:rPr lang="ja-JP" altLang="en-US" sz="1600" dirty="0" smtClean="0">
                <a:effectLst>
                  <a:glow rad="127000">
                    <a:schemeClr val="bg1"/>
                  </a:glow>
                </a:effectLst>
              </a:rPr>
              <a:t>アメリカ</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開発主体</a:t>
            </a:r>
            <a:r>
              <a:rPr lang="en-US" altLang="ja-JP" sz="1600" dirty="0" smtClean="0">
                <a:effectLst>
                  <a:glow rad="127000">
                    <a:schemeClr val="bg1"/>
                  </a:glow>
                </a:effectLst>
              </a:rPr>
              <a:t>】</a:t>
            </a:r>
            <a:r>
              <a:rPr lang="en-US" altLang="ja-JP" sz="1600" dirty="0" err="1">
                <a:effectLst>
                  <a:glow rad="127000">
                    <a:schemeClr val="bg1"/>
                  </a:glow>
                </a:effectLst>
              </a:rPr>
              <a:t>Transatomic</a:t>
            </a:r>
            <a:r>
              <a:rPr lang="en-US" altLang="ja-JP" sz="1600" dirty="0">
                <a:effectLst>
                  <a:glow rad="127000">
                    <a:schemeClr val="bg1"/>
                  </a:glow>
                </a:effectLst>
              </a:rPr>
              <a:t> </a:t>
            </a:r>
            <a:r>
              <a:rPr lang="en-US" altLang="ja-JP" sz="1600" dirty="0" smtClean="0">
                <a:effectLst>
                  <a:glow rad="127000">
                    <a:schemeClr val="bg1"/>
                  </a:glow>
                </a:effectLst>
              </a:rPr>
              <a:t>Power</a:t>
            </a:r>
            <a:r>
              <a:rPr lang="ja-JP" altLang="en-US" sz="1600" dirty="0" smtClean="0">
                <a:effectLst>
                  <a:glow rad="127000">
                    <a:schemeClr val="bg1"/>
                  </a:glow>
                </a:effectLst>
              </a:rPr>
              <a:t>（</a:t>
            </a:r>
            <a:r>
              <a:rPr lang="en-US" altLang="ja-JP" sz="1600" dirty="0" smtClean="0">
                <a:effectLst>
                  <a:glow rad="127000">
                    <a:schemeClr val="bg1"/>
                  </a:glow>
                </a:effectLst>
              </a:rPr>
              <a:t>TAP</a:t>
            </a:r>
            <a:r>
              <a:rPr lang="ja-JP" altLang="en-US" sz="1600" dirty="0" smtClean="0">
                <a:effectLst>
                  <a:glow rad="127000">
                    <a:schemeClr val="bg1"/>
                  </a:glow>
                </a:effectLst>
              </a:rPr>
              <a:t>）社</a:t>
            </a:r>
            <a:endParaRPr lang="en-US" altLang="ja-JP" sz="1600" dirty="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主要人物</a:t>
            </a:r>
            <a:r>
              <a:rPr lang="en-US" altLang="ja-JP" sz="1600" dirty="0" smtClean="0">
                <a:effectLst>
                  <a:glow rad="127000">
                    <a:schemeClr val="bg1"/>
                  </a:glow>
                </a:effectLst>
              </a:rPr>
              <a:t>】</a:t>
            </a:r>
            <a:r>
              <a:rPr lang="de-DE" altLang="ja-JP" sz="1600" dirty="0">
                <a:effectLst>
                  <a:glow rad="127000">
                    <a:schemeClr val="bg1"/>
                  </a:glow>
                </a:effectLst>
              </a:rPr>
              <a:t>MASSIE, M., and DEWAN, L. C</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提案時期</a:t>
            </a:r>
            <a:r>
              <a:rPr lang="en-US" altLang="ja-JP" sz="1600" dirty="0" smtClean="0">
                <a:effectLst>
                  <a:glow rad="127000">
                    <a:schemeClr val="bg1"/>
                  </a:glow>
                </a:effectLst>
              </a:rPr>
              <a:t>】2013</a:t>
            </a:r>
            <a:r>
              <a:rPr lang="ja-JP" altLang="en-US" sz="1600" dirty="0" smtClean="0">
                <a:effectLst>
                  <a:glow rad="127000">
                    <a:schemeClr val="bg1"/>
                  </a:glow>
                </a:effectLst>
              </a:rPr>
              <a:t>年</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炉の特徴</a:t>
            </a:r>
            <a:r>
              <a:rPr lang="en-US" altLang="ja-JP" sz="1600" dirty="0" smtClean="0">
                <a:effectLst>
                  <a:glow rad="127000">
                    <a:schemeClr val="bg1"/>
                  </a:glow>
                </a:effectLst>
              </a:rPr>
              <a:t>】</a:t>
            </a:r>
          </a:p>
          <a:p>
            <a:pPr marL="285750" indent="-285750">
              <a:buFont typeface="Arial" panose="020B0604020202020204" pitchFamily="34" charset="0"/>
              <a:buChar char="•"/>
            </a:pPr>
            <a:r>
              <a:rPr lang="en-US" altLang="ja-JP" sz="1600" dirty="0" smtClean="0">
                <a:effectLst>
                  <a:glow rad="127000">
                    <a:schemeClr val="bg1"/>
                  </a:glow>
                </a:effectLst>
              </a:rPr>
              <a:t>MSRE</a:t>
            </a:r>
            <a:r>
              <a:rPr lang="ja-JP" altLang="en-US" sz="1600" dirty="0" smtClean="0">
                <a:effectLst>
                  <a:glow rad="127000">
                    <a:schemeClr val="bg1"/>
                  </a:glow>
                </a:effectLst>
              </a:rPr>
              <a:t>の流れをくむオーソドックスな構成。改良型ハステロイ</a:t>
            </a:r>
            <a:r>
              <a:rPr lang="en-US" altLang="ja-JP" sz="1600" dirty="0" smtClean="0">
                <a:effectLst>
                  <a:glow rad="127000">
                    <a:schemeClr val="bg1"/>
                  </a:glow>
                </a:effectLst>
              </a:rPr>
              <a:t>N</a:t>
            </a:r>
            <a:r>
              <a:rPr lang="ja-JP" altLang="en-US" sz="1600" dirty="0" smtClean="0">
                <a:effectLst>
                  <a:glow rad="127000">
                    <a:schemeClr val="bg1"/>
                  </a:glow>
                </a:effectLst>
              </a:rPr>
              <a:t>を構造材に想定</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減速材を黒鉛ではなく</a:t>
            </a:r>
            <a:r>
              <a:rPr lang="en-US" altLang="ja-JP" sz="1600" dirty="0" smtClean="0">
                <a:effectLst>
                  <a:glow rad="127000">
                    <a:schemeClr val="bg1"/>
                  </a:glow>
                </a:effectLst>
              </a:rPr>
              <a:t>ZrH</a:t>
            </a:r>
            <a:r>
              <a:rPr lang="en-US" altLang="ja-JP" sz="1600" baseline="-25000" dirty="0" smtClean="0">
                <a:effectLst>
                  <a:glow rad="127000">
                    <a:schemeClr val="bg1"/>
                  </a:glow>
                </a:effectLst>
              </a:rPr>
              <a:t>1.6</a:t>
            </a:r>
            <a:r>
              <a:rPr lang="ja-JP" altLang="en-US" sz="1600" dirty="0" smtClean="0">
                <a:effectLst>
                  <a:glow rad="127000">
                    <a:schemeClr val="bg1"/>
                  </a:glow>
                </a:effectLst>
              </a:rPr>
              <a:t>とすることで、照射耐性の向上と減速能の向上を目指す。</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トリウムへのこだわりは小さく、使用済み核燃料の焼却処分をアピール</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出力は</a:t>
            </a:r>
            <a:r>
              <a:rPr lang="en-US" altLang="ja-JP" sz="1600" dirty="0" smtClean="0">
                <a:effectLst>
                  <a:glow rad="127000">
                    <a:schemeClr val="bg1"/>
                  </a:glow>
                </a:effectLst>
              </a:rPr>
              <a:t>1.25GWth</a:t>
            </a:r>
            <a:r>
              <a:rPr lang="ja-JP" altLang="en-US" sz="1600" dirty="0" smtClean="0">
                <a:effectLst>
                  <a:glow rad="127000">
                    <a:schemeClr val="bg1"/>
                  </a:glow>
                </a:effectLst>
              </a:rPr>
              <a:t>（</a:t>
            </a:r>
            <a:r>
              <a:rPr lang="en-US" altLang="ja-JP" sz="1600" dirty="0" smtClean="0">
                <a:effectLst>
                  <a:glow rad="127000">
                    <a:schemeClr val="bg1"/>
                  </a:glow>
                </a:effectLst>
              </a:rPr>
              <a:t>520MWe</a:t>
            </a:r>
            <a:r>
              <a:rPr lang="ja-JP" altLang="en-US" sz="1600" dirty="0" smtClean="0">
                <a:effectLst>
                  <a:glow rad="127000">
                    <a:schemeClr val="bg1"/>
                  </a:glow>
                </a:effectLst>
              </a:rPr>
              <a:t>）</a:t>
            </a:r>
            <a:r>
              <a:rPr lang="ja-JP" altLang="en-US" sz="1600" dirty="0">
                <a:effectLst>
                  <a:glow rad="127000">
                    <a:schemeClr val="bg1"/>
                  </a:glow>
                </a:effectLst>
              </a:rPr>
              <a:t>、出力密度</a:t>
            </a:r>
            <a:r>
              <a:rPr lang="ja-JP" altLang="en-US" sz="1600" dirty="0" smtClean="0">
                <a:effectLst>
                  <a:glow rad="127000">
                    <a:schemeClr val="bg1"/>
                  </a:glow>
                </a:effectLst>
              </a:rPr>
              <a:t>は</a:t>
            </a:r>
            <a:r>
              <a:rPr lang="en-US" altLang="ja-JP" sz="1600" dirty="0" smtClean="0">
                <a:effectLst>
                  <a:glow rad="127000">
                    <a:schemeClr val="bg1"/>
                  </a:glow>
                </a:effectLst>
              </a:rPr>
              <a:t>83 MW/m</a:t>
            </a:r>
            <a:r>
              <a:rPr lang="en-US" altLang="ja-JP" sz="1600" baseline="30000" dirty="0" smtClean="0">
                <a:effectLst>
                  <a:glow rad="127000">
                    <a:schemeClr val="bg1"/>
                  </a:glow>
                </a:effectLst>
              </a:rPr>
              <a:t>3</a:t>
            </a:r>
            <a:r>
              <a:rPr lang="ja-JP" altLang="en-US" sz="1600" dirty="0" smtClean="0">
                <a:effectLst>
                  <a:glow rad="127000">
                    <a:schemeClr val="bg1"/>
                  </a:glow>
                </a:effectLst>
              </a:rPr>
              <a:t>（他の</a:t>
            </a:r>
            <a:r>
              <a:rPr lang="en-US" altLang="ja-JP" sz="1600" dirty="0" smtClean="0">
                <a:effectLst>
                  <a:glow rad="127000">
                    <a:schemeClr val="bg1"/>
                  </a:glow>
                </a:effectLst>
              </a:rPr>
              <a:t>MSR</a:t>
            </a:r>
            <a:r>
              <a:rPr lang="ja-JP" altLang="en-US" sz="1600" dirty="0" smtClean="0">
                <a:effectLst>
                  <a:glow rad="127000">
                    <a:schemeClr val="bg1"/>
                  </a:glow>
                </a:effectLst>
              </a:rPr>
              <a:t>に比べて著しく高い）</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高出力密度により、コンパクト化、工場生産＋現地組み立ての実現を目指す</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課　　題</a:t>
            </a:r>
            <a:r>
              <a:rPr lang="en-US" altLang="ja-JP" sz="1600" dirty="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炉物理的な視点からの取り組みの傾向が強い</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smtClean="0">
                <a:effectLst>
                  <a:glow rad="127000">
                    <a:schemeClr val="bg1"/>
                  </a:glow>
                </a:effectLst>
              </a:rPr>
              <a:t>ZrH</a:t>
            </a:r>
            <a:r>
              <a:rPr lang="en-US" altLang="ja-JP" sz="1600" baseline="-25000" dirty="0" smtClean="0">
                <a:effectLst>
                  <a:glow rad="127000">
                    <a:schemeClr val="bg1"/>
                  </a:glow>
                </a:effectLst>
              </a:rPr>
              <a:t>1.6</a:t>
            </a:r>
            <a:r>
              <a:rPr lang="ja-JP" altLang="en-US" sz="1600" dirty="0" smtClean="0">
                <a:effectLst>
                  <a:glow rad="127000">
                    <a:schemeClr val="bg1"/>
                  </a:glow>
                </a:effectLst>
              </a:rPr>
              <a:t>は棒状で、燃料への耐食性向上のため被覆管に挿入して用いる。被覆管の照射耐性および燃料塩への耐コロージョン・エロージョン特性が課題となる</a:t>
            </a:r>
            <a:r>
              <a:rPr lang="ja-JP" altLang="en-US" sz="1600" dirty="0">
                <a:effectLst>
                  <a:glow rad="127000">
                    <a:schemeClr val="bg1"/>
                  </a:glow>
                </a:effectLst>
              </a:rPr>
              <a:t>。 </a:t>
            </a:r>
            <a:r>
              <a:rPr lang="ja-JP" altLang="en-US" sz="1600" dirty="0" smtClean="0">
                <a:effectLst>
                  <a:glow rad="127000">
                    <a:schemeClr val="bg1"/>
                  </a:glow>
                </a:effectLst>
              </a:rPr>
              <a:t>（</a:t>
            </a:r>
            <a:r>
              <a:rPr lang="en-US" altLang="ja-JP" sz="1600" dirty="0">
                <a:effectLst>
                  <a:glow rad="127000">
                    <a:schemeClr val="bg1"/>
                  </a:glow>
                </a:effectLst>
              </a:rPr>
              <a:t>2015</a:t>
            </a:r>
            <a:r>
              <a:rPr lang="ja-JP" altLang="en-US" sz="1600" dirty="0">
                <a:effectLst>
                  <a:glow rad="127000">
                    <a:schemeClr val="bg1"/>
                  </a:glow>
                </a:effectLst>
              </a:rPr>
              <a:t>年の</a:t>
            </a:r>
            <a:r>
              <a:rPr lang="en-US" altLang="ja-JP" sz="1600" dirty="0">
                <a:effectLst>
                  <a:glow rad="127000">
                    <a:schemeClr val="bg1"/>
                  </a:glow>
                </a:effectLst>
              </a:rPr>
              <a:t>TU</a:t>
            </a:r>
            <a:r>
              <a:rPr lang="ja-JP" altLang="en-US" sz="1600" dirty="0">
                <a:effectLst>
                  <a:glow rad="127000">
                    <a:schemeClr val="bg1"/>
                  </a:glow>
                </a:effectLst>
              </a:rPr>
              <a:t> </a:t>
            </a:r>
            <a:r>
              <a:rPr lang="en-US" altLang="ja-JP" sz="1600" dirty="0">
                <a:effectLst>
                  <a:glow rad="127000">
                    <a:schemeClr val="bg1"/>
                  </a:glow>
                </a:effectLst>
              </a:rPr>
              <a:t>Delft</a:t>
            </a:r>
            <a:r>
              <a:rPr lang="ja-JP" altLang="en-US" sz="1600" dirty="0">
                <a:effectLst>
                  <a:glow rad="127000">
                    <a:schemeClr val="bg1"/>
                  </a:glow>
                </a:effectLst>
              </a:rPr>
              <a:t>会議では、</a:t>
            </a:r>
            <a:r>
              <a:rPr lang="ja-JP" altLang="en-US" sz="1600" dirty="0" smtClean="0">
                <a:effectLst>
                  <a:glow rad="127000">
                    <a:schemeClr val="bg1"/>
                  </a:glow>
                </a:effectLst>
              </a:rPr>
              <a:t>やんわり後述の</a:t>
            </a:r>
            <a:r>
              <a:rPr lang="en-US" altLang="ja-JP" sz="1600" dirty="0" smtClean="0">
                <a:effectLst>
                  <a:glow rad="127000">
                    <a:schemeClr val="bg1"/>
                  </a:glow>
                </a:effectLst>
              </a:rPr>
              <a:t>LeBlanc</a:t>
            </a:r>
            <a:r>
              <a:rPr lang="ja-JP" altLang="en-US" sz="1600" dirty="0" smtClean="0">
                <a:effectLst>
                  <a:glow rad="127000">
                    <a:schemeClr val="bg1"/>
                  </a:glow>
                </a:effectLst>
              </a:rPr>
              <a:t>に</a:t>
            </a:r>
            <a:r>
              <a:rPr lang="ja-JP" altLang="en-US" sz="1600" dirty="0">
                <a:effectLst>
                  <a:glow rad="127000">
                    <a:schemeClr val="bg1"/>
                  </a:glow>
                </a:effectLst>
              </a:rPr>
              <a:t>「黒鉛で問題ないよ」と</a:t>
            </a:r>
            <a:r>
              <a:rPr lang="ja-JP" altLang="en-US" sz="1600" dirty="0" smtClean="0">
                <a:effectLst>
                  <a:glow rad="127000">
                    <a:schemeClr val="bg1"/>
                  </a:glow>
                </a:effectLst>
              </a:rPr>
              <a:t>突っ込まれて</a:t>
            </a:r>
            <a:r>
              <a:rPr lang="en-US" altLang="ja-JP" sz="1600" dirty="0" smtClean="0">
                <a:effectLst>
                  <a:glow rad="127000">
                    <a:schemeClr val="bg1"/>
                  </a:glow>
                </a:effectLst>
              </a:rPr>
              <a:t>DEWAN</a:t>
            </a:r>
            <a:r>
              <a:rPr lang="ja-JP" altLang="en-US" sz="1600" dirty="0">
                <a:effectLst>
                  <a:glow rad="127000">
                    <a:schemeClr val="bg1"/>
                  </a:glow>
                </a:effectLst>
              </a:rPr>
              <a:t>は困っていた</a:t>
            </a:r>
            <a:r>
              <a:rPr lang="ja-JP" altLang="en-US" sz="1600" dirty="0" smtClean="0">
                <a:effectLst>
                  <a:glow rad="127000">
                    <a:schemeClr val="bg1"/>
                  </a:glow>
                </a:effectLst>
              </a:rPr>
              <a:t>）</a:t>
            </a:r>
            <a:r>
              <a:rPr lang="en-US" altLang="ja-JP" sz="1600" dirty="0" smtClean="0">
                <a:effectLst>
                  <a:glow rad="127000">
                    <a:schemeClr val="bg1"/>
                  </a:glow>
                </a:effectLst>
              </a:rPr>
              <a:t>https</a:t>
            </a:r>
            <a:r>
              <a:rPr lang="en-US" altLang="ja-JP" sz="1600" dirty="0">
                <a:effectLst>
                  <a:glow rad="127000">
                    <a:schemeClr val="bg1"/>
                  </a:glow>
                </a:effectLst>
              </a:rPr>
              <a:t>://www.youtube.com/watch?v=hwZrmB2V0fU</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a:effectLst>
                  <a:glow rad="127000">
                    <a:schemeClr val="bg1"/>
                  </a:glow>
                </a:effectLst>
              </a:rPr>
              <a:t>他</a:t>
            </a:r>
            <a:r>
              <a:rPr lang="ja-JP" altLang="en-US" sz="1600" dirty="0" smtClean="0">
                <a:effectLst>
                  <a:glow rad="127000">
                    <a:schemeClr val="bg1"/>
                  </a:glow>
                </a:effectLst>
              </a:rPr>
              <a:t>の</a:t>
            </a:r>
            <a:r>
              <a:rPr lang="en-US" altLang="ja-JP" sz="1600" dirty="0" smtClean="0">
                <a:effectLst>
                  <a:glow rad="127000">
                    <a:schemeClr val="bg1"/>
                  </a:glow>
                </a:effectLst>
              </a:rPr>
              <a:t>MSR</a:t>
            </a:r>
            <a:r>
              <a:rPr lang="ja-JP" altLang="en-US" sz="1600" dirty="0" smtClean="0">
                <a:effectLst>
                  <a:glow rad="127000">
                    <a:schemeClr val="bg1"/>
                  </a:glow>
                </a:effectLst>
              </a:rPr>
              <a:t>設計に比べて優れた「コンパクトさ」をアピールするが、そのための「高出力密度」は炉心での燃料塩の大きな流速を必要とし、他の</a:t>
            </a:r>
            <a:r>
              <a:rPr lang="en-US" altLang="ja-JP" sz="1600" dirty="0" smtClean="0">
                <a:effectLst>
                  <a:glow rad="127000">
                    <a:schemeClr val="bg1"/>
                  </a:glow>
                </a:effectLst>
              </a:rPr>
              <a:t>MSR</a:t>
            </a:r>
            <a:r>
              <a:rPr lang="ja-JP" altLang="en-US" sz="1600" dirty="0" smtClean="0">
                <a:effectLst>
                  <a:glow rad="127000">
                    <a:schemeClr val="bg1"/>
                  </a:glow>
                </a:effectLst>
              </a:rPr>
              <a:t>以上に燃料塩との流体力学的なエロージョンなど、工学的な課題の解決が困難であろう。</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なお改良型ハステロイ</a:t>
            </a:r>
            <a:r>
              <a:rPr lang="en-US" altLang="ja-JP" sz="1600" dirty="0" smtClean="0">
                <a:effectLst>
                  <a:glow rad="127000">
                    <a:schemeClr val="bg1"/>
                  </a:glow>
                </a:effectLst>
              </a:rPr>
              <a:t>N</a:t>
            </a:r>
            <a:r>
              <a:rPr lang="ja-JP" altLang="en-US" sz="1600" dirty="0" smtClean="0">
                <a:effectLst>
                  <a:glow rad="127000">
                    <a:schemeClr val="bg1"/>
                  </a:glow>
                </a:effectLst>
              </a:rPr>
              <a:t>は原子炉構造材としてまだ承認されていない。</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特記事項</a:t>
            </a:r>
            <a:r>
              <a:rPr lang="en-US" altLang="ja-JP" sz="1600" dirty="0" smtClean="0">
                <a:effectLst>
                  <a:glow rad="127000">
                    <a:schemeClr val="bg1"/>
                  </a:glow>
                </a:effectLst>
              </a:rPr>
              <a:t>】</a:t>
            </a:r>
          </a:p>
          <a:p>
            <a:pPr marL="285750" indent="-285750">
              <a:buFont typeface="Arial" panose="020B0604020202020204" pitchFamily="34" charset="0"/>
              <a:buChar char="•"/>
            </a:pPr>
            <a:r>
              <a:rPr lang="en-US" altLang="ja-JP" sz="1600" dirty="0" smtClean="0">
                <a:effectLst>
                  <a:glow rad="127000">
                    <a:schemeClr val="bg1"/>
                  </a:glow>
                </a:effectLst>
              </a:rPr>
              <a:t>MIT</a:t>
            </a:r>
            <a:r>
              <a:rPr lang="ja-JP" altLang="en-US" sz="1600" dirty="0" smtClean="0">
                <a:effectLst>
                  <a:glow rad="127000">
                    <a:schemeClr val="bg1"/>
                  </a:glow>
                </a:effectLst>
              </a:rPr>
              <a:t>のベンチャー企業</a:t>
            </a:r>
            <a:r>
              <a:rPr lang="ja-JP" altLang="en-US" sz="1600" dirty="0">
                <a:effectLst>
                  <a:glow rad="127000">
                    <a:schemeClr val="bg1"/>
                  </a:glow>
                </a:effectLst>
              </a:rPr>
              <a:t>。</a:t>
            </a:r>
            <a:r>
              <a:rPr lang="en-US" altLang="ja-JP" sz="1600" dirty="0" smtClean="0">
                <a:effectLst>
                  <a:glow rad="127000">
                    <a:schemeClr val="bg1"/>
                  </a:glow>
                </a:effectLst>
              </a:rPr>
              <a:t>2014</a:t>
            </a:r>
            <a:r>
              <a:rPr lang="ja-JP" altLang="en-US" sz="1600" dirty="0" smtClean="0">
                <a:effectLst>
                  <a:glow rad="127000">
                    <a:schemeClr val="bg1"/>
                  </a:glow>
                </a:effectLst>
              </a:rPr>
              <a:t>年に</a:t>
            </a:r>
            <a:r>
              <a:rPr lang="en-US" altLang="ja-JP" sz="1600" dirty="0" smtClean="0">
                <a:effectLst>
                  <a:glow rad="127000">
                    <a:schemeClr val="bg1"/>
                  </a:glow>
                </a:effectLst>
              </a:rPr>
              <a:t>2</a:t>
            </a:r>
            <a:r>
              <a:rPr lang="ja-JP" altLang="en-US" sz="1600" dirty="0" smtClean="0">
                <a:effectLst>
                  <a:glow rad="127000">
                    <a:schemeClr val="bg1"/>
                  </a:glow>
                </a:effectLst>
              </a:rPr>
              <a:t>ミリオンドルの開発資金を得たが</a:t>
            </a:r>
            <a:r>
              <a:rPr lang="en-US" altLang="ja-JP" sz="1600" dirty="0" smtClean="0">
                <a:effectLst>
                  <a:glow rad="127000">
                    <a:schemeClr val="bg1"/>
                  </a:glow>
                </a:effectLst>
              </a:rPr>
              <a:t>2018</a:t>
            </a:r>
            <a:r>
              <a:rPr lang="ja-JP" altLang="en-US" sz="1600" dirty="0" smtClean="0">
                <a:effectLst>
                  <a:glow rad="127000">
                    <a:schemeClr val="bg1"/>
                  </a:glow>
                </a:effectLst>
              </a:rPr>
              <a:t>年廃業。</a:t>
            </a:r>
            <a:endParaRPr lang="en-US" altLang="ja-JP" sz="1600" dirty="0" smtClean="0">
              <a:effectLst>
                <a:glow rad="127000">
                  <a:schemeClr val="bg1"/>
                </a:glow>
              </a:effectLst>
            </a:endParaRPr>
          </a:p>
        </p:txBody>
      </p:sp>
      <p:sp>
        <p:nvSpPr>
          <p:cNvPr id="6" name="テキスト ボックス 5"/>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172131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33855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】WAMSR</a:t>
            </a:r>
          </a:p>
        </p:txBody>
      </p:sp>
      <p:pic>
        <p:nvPicPr>
          <p:cNvPr id="4098" name="図 15"/>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4833" y="1855495"/>
            <a:ext cx="4572000" cy="4155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図 1"/>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801373" y="2800430"/>
            <a:ext cx="4068282" cy="251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320312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5016758"/>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a:effectLst>
                  <a:glow rad="127000">
                    <a:schemeClr val="bg1"/>
                  </a:glow>
                </a:effectLst>
              </a:rPr>
              <a:t>】</a:t>
            </a:r>
            <a:r>
              <a:rPr lang="en-US" altLang="ja-JP" sz="1600" dirty="0" smtClean="0">
                <a:effectLst>
                  <a:glow rad="127000">
                    <a:schemeClr val="bg1"/>
                  </a:glow>
                </a:effectLst>
              </a:rPr>
              <a:t>IMSR</a:t>
            </a:r>
            <a:r>
              <a:rPr lang="en-US" altLang="ja-JP" sz="1600" baseline="30000" dirty="0" smtClean="0">
                <a:effectLst>
                  <a:glow rad="127000">
                    <a:schemeClr val="bg1"/>
                  </a:glow>
                </a:effectLst>
              </a:rPr>
              <a:t>1</a:t>
            </a:r>
            <a:r>
              <a:rPr lang="ja-JP" altLang="en-US" sz="1600" dirty="0" smtClean="0">
                <a:effectLst>
                  <a:glow rad="127000">
                    <a:schemeClr val="bg1"/>
                  </a:glow>
                </a:effectLst>
              </a:rPr>
              <a:t>（</a:t>
            </a:r>
            <a:r>
              <a:rPr lang="en-US" altLang="ja-JP" sz="1600" dirty="0">
                <a:effectLst>
                  <a:glow rad="127000">
                    <a:schemeClr val="bg1"/>
                  </a:glow>
                </a:effectLst>
              </a:rPr>
              <a:t>Innovative MSR</a:t>
            </a:r>
            <a:r>
              <a:rPr lang="ja-JP" altLang="en-US" sz="1600" dirty="0" smtClean="0">
                <a:effectLst>
                  <a:glow rad="127000">
                    <a:schemeClr val="bg1"/>
                  </a:glow>
                </a:effectLst>
              </a:rPr>
              <a:t>）</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主要な国</a:t>
            </a:r>
            <a:r>
              <a:rPr lang="en-US" altLang="ja-JP" sz="1600" dirty="0" smtClean="0">
                <a:effectLst>
                  <a:glow rad="127000">
                    <a:schemeClr val="bg1"/>
                  </a:glow>
                </a:effectLst>
              </a:rPr>
              <a:t>】</a:t>
            </a:r>
            <a:r>
              <a:rPr lang="ja-JP" altLang="en-US" sz="1600" dirty="0" smtClean="0">
                <a:effectLst>
                  <a:glow rad="127000">
                    <a:schemeClr val="bg1"/>
                  </a:glow>
                </a:effectLst>
              </a:rPr>
              <a:t>インドネシア</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開発主体</a:t>
            </a:r>
            <a:r>
              <a:rPr lang="en-US" altLang="ja-JP" sz="1600" dirty="0">
                <a:effectLst>
                  <a:glow rad="127000">
                    <a:schemeClr val="bg1"/>
                  </a:glow>
                </a:effectLst>
              </a:rPr>
              <a:t>】</a:t>
            </a:r>
            <a:r>
              <a:rPr lang="en-US" altLang="ja-JP" sz="1600" dirty="0" err="1">
                <a:effectLst>
                  <a:glow rad="127000">
                    <a:schemeClr val="bg1"/>
                  </a:glow>
                </a:effectLst>
              </a:rPr>
              <a:t>Gadjah</a:t>
            </a:r>
            <a:r>
              <a:rPr lang="en-US" altLang="ja-JP" sz="1600" dirty="0">
                <a:effectLst>
                  <a:glow rad="127000">
                    <a:schemeClr val="bg1"/>
                  </a:glow>
                </a:effectLst>
              </a:rPr>
              <a:t> </a:t>
            </a:r>
            <a:r>
              <a:rPr lang="en-US" altLang="ja-JP" sz="1600" dirty="0" err="1">
                <a:effectLst>
                  <a:glow rad="127000">
                    <a:schemeClr val="bg1"/>
                  </a:glow>
                </a:effectLst>
              </a:rPr>
              <a:t>Mada</a:t>
            </a:r>
            <a:r>
              <a:rPr lang="en-US" altLang="ja-JP" sz="1600" dirty="0">
                <a:effectLst>
                  <a:glow rad="127000">
                    <a:schemeClr val="bg1"/>
                  </a:glow>
                </a:effectLst>
              </a:rPr>
              <a:t> University</a:t>
            </a:r>
          </a:p>
          <a:p>
            <a:r>
              <a:rPr lang="en-US" altLang="ja-JP" sz="1600" dirty="0" smtClean="0">
                <a:effectLst>
                  <a:glow rad="127000">
                    <a:schemeClr val="bg1"/>
                  </a:glow>
                </a:effectLst>
              </a:rPr>
              <a:t>【</a:t>
            </a:r>
            <a:r>
              <a:rPr lang="ja-JP" altLang="en-US" sz="1600" dirty="0" smtClean="0">
                <a:effectLst>
                  <a:glow rad="127000">
                    <a:schemeClr val="bg1"/>
                  </a:glow>
                </a:effectLst>
              </a:rPr>
              <a:t>主要人物</a:t>
            </a:r>
            <a:r>
              <a:rPr lang="en-US" altLang="ja-JP" sz="1600" dirty="0" smtClean="0">
                <a:effectLst>
                  <a:glow rad="127000">
                    <a:schemeClr val="bg1"/>
                  </a:glow>
                </a:effectLst>
              </a:rPr>
              <a:t>】</a:t>
            </a:r>
            <a:r>
              <a:rPr lang="de-DE" altLang="ja-JP" sz="1600" dirty="0" smtClean="0">
                <a:effectLst>
                  <a:glow rad="127000">
                    <a:schemeClr val="bg1"/>
                  </a:glow>
                </a:effectLst>
              </a:rPr>
              <a:t>Harto</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提案時期</a:t>
            </a:r>
            <a:r>
              <a:rPr lang="en-US" altLang="ja-JP" sz="1600" dirty="0" smtClean="0">
                <a:effectLst>
                  <a:glow rad="127000">
                    <a:schemeClr val="bg1"/>
                  </a:glow>
                </a:effectLst>
              </a:rPr>
              <a:t>】2011</a:t>
            </a:r>
            <a:r>
              <a:rPr lang="ja-JP" altLang="en-US" sz="1600" dirty="0" smtClean="0">
                <a:effectLst>
                  <a:glow rad="127000">
                    <a:schemeClr val="bg1"/>
                  </a:glow>
                </a:effectLst>
              </a:rPr>
              <a:t>年</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炉の特徴</a:t>
            </a:r>
            <a:r>
              <a:rPr lang="en-US" altLang="ja-JP" sz="1600" dirty="0" smtClean="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出力は</a:t>
            </a:r>
            <a:r>
              <a:rPr lang="en-US" altLang="ja-JP" sz="1600" dirty="0" smtClean="0">
                <a:effectLst>
                  <a:glow rad="127000">
                    <a:schemeClr val="bg1"/>
                  </a:glow>
                </a:effectLst>
              </a:rPr>
              <a:t>450MWth</a:t>
            </a:r>
            <a:r>
              <a:rPr lang="ja-JP" altLang="en-US" sz="1600" dirty="0" smtClean="0">
                <a:effectLst>
                  <a:glow rad="127000">
                    <a:schemeClr val="bg1"/>
                  </a:glow>
                </a:effectLst>
              </a:rPr>
              <a:t>（</a:t>
            </a:r>
            <a:r>
              <a:rPr lang="en-US" altLang="ja-JP" sz="1600" dirty="0" smtClean="0">
                <a:effectLst>
                  <a:glow rad="127000">
                    <a:schemeClr val="bg1"/>
                  </a:glow>
                </a:effectLst>
              </a:rPr>
              <a:t>250MWe</a:t>
            </a:r>
            <a:r>
              <a:rPr lang="ja-JP" altLang="en-US" sz="1600" dirty="0" smtClean="0">
                <a:effectLst>
                  <a:glow rad="127000">
                    <a:schemeClr val="bg1"/>
                  </a:glow>
                </a:effectLst>
              </a:rPr>
              <a:t>）</a:t>
            </a:r>
            <a:r>
              <a:rPr lang="ja-JP" altLang="en-US" sz="1600" dirty="0">
                <a:effectLst>
                  <a:glow rad="127000">
                    <a:schemeClr val="bg1"/>
                  </a:glow>
                </a:effectLst>
              </a:rPr>
              <a:t>、出力密度</a:t>
            </a:r>
            <a:r>
              <a:rPr lang="ja-JP" altLang="en-US" sz="1600" dirty="0" smtClean="0">
                <a:effectLst>
                  <a:glow rad="127000">
                    <a:schemeClr val="bg1"/>
                  </a:glow>
                </a:effectLst>
              </a:rPr>
              <a:t>は</a:t>
            </a:r>
            <a:r>
              <a:rPr lang="en-US" altLang="ja-JP" sz="1600" dirty="0" smtClean="0">
                <a:effectLst>
                  <a:glow rad="127000">
                    <a:schemeClr val="bg1"/>
                  </a:glow>
                </a:effectLst>
              </a:rPr>
              <a:t>17 MW/m</a:t>
            </a:r>
            <a:r>
              <a:rPr lang="en-US" altLang="ja-JP" sz="1600" baseline="30000" dirty="0" smtClean="0">
                <a:effectLst>
                  <a:glow rad="127000">
                    <a:schemeClr val="bg1"/>
                  </a:glow>
                </a:effectLst>
              </a:rPr>
              <a:t>3</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一次熱交換器を炉心の下部に設置し、炉容器とを格納容器に収納（</a:t>
            </a:r>
            <a:r>
              <a:rPr lang="en-US" altLang="ja-JP" sz="1600" dirty="0" smtClean="0">
                <a:effectLst>
                  <a:glow rad="127000">
                    <a:schemeClr val="bg1"/>
                  </a:glow>
                </a:effectLst>
              </a:rPr>
              <a:t>1982</a:t>
            </a:r>
            <a:r>
              <a:rPr lang="ja-JP" altLang="en-US" sz="1600" dirty="0" smtClean="0">
                <a:effectLst>
                  <a:glow rad="127000">
                    <a:schemeClr val="bg1"/>
                  </a:glow>
                </a:effectLst>
              </a:rPr>
              <a:t>年の西堀らのアイディアの派生）</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課　　題</a:t>
            </a:r>
            <a:r>
              <a:rPr lang="en-US" altLang="ja-JP" sz="1600" dirty="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後述の</a:t>
            </a:r>
            <a:r>
              <a:rPr lang="en-US" altLang="ja-JP" sz="1600" dirty="0" smtClean="0">
                <a:effectLst>
                  <a:glow rad="127000">
                    <a:schemeClr val="bg1"/>
                  </a:glow>
                </a:effectLst>
              </a:rPr>
              <a:t>LeBlanc</a:t>
            </a:r>
            <a:r>
              <a:rPr lang="ja-JP" altLang="en-US" sz="1600" dirty="0" smtClean="0">
                <a:effectLst>
                  <a:glow rad="127000">
                    <a:schemeClr val="bg1"/>
                  </a:glow>
                </a:effectLst>
              </a:rPr>
              <a:t>の</a:t>
            </a:r>
            <a:r>
              <a:rPr lang="en-US" altLang="ja-JP" sz="1600" dirty="0" smtClean="0">
                <a:effectLst>
                  <a:glow rad="127000">
                    <a:schemeClr val="bg1"/>
                  </a:glow>
                </a:effectLst>
              </a:rPr>
              <a:t>IMSR</a:t>
            </a:r>
            <a:r>
              <a:rPr lang="en-US" altLang="ja-JP" sz="1600" baseline="30000" dirty="0" smtClean="0">
                <a:effectLst>
                  <a:glow rad="127000">
                    <a:schemeClr val="bg1"/>
                  </a:glow>
                </a:effectLst>
              </a:rPr>
              <a:t>2</a:t>
            </a:r>
            <a:r>
              <a:rPr lang="ja-JP" altLang="en-US" sz="1600" dirty="0" smtClean="0">
                <a:effectLst>
                  <a:glow rad="127000">
                    <a:schemeClr val="bg1"/>
                  </a:glow>
                </a:effectLst>
              </a:rPr>
              <a:t>と並び、現在の提案では炉工学的な課題を考慮した設計</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しいて言えば、熱出力の大きさゆえに必要となる一次系ポンプは格納容器に収納できておらず、①一次系熱交換器での細管の腐食、②二次熱交換器での細管の腐食が課題となろう。</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また燃料塩に</a:t>
            </a:r>
            <a:r>
              <a:rPr lang="en-US" altLang="ja-JP" sz="1600" dirty="0" smtClean="0">
                <a:effectLst>
                  <a:glow rad="127000">
                    <a:schemeClr val="bg1"/>
                  </a:glow>
                </a:effectLst>
              </a:rPr>
              <a:t>BeF</a:t>
            </a:r>
            <a:r>
              <a:rPr lang="en-US" altLang="ja-JP" sz="1600" baseline="-25000" dirty="0" smtClean="0">
                <a:effectLst>
                  <a:glow rad="127000">
                    <a:schemeClr val="bg1"/>
                  </a:glow>
                </a:effectLst>
              </a:rPr>
              <a:t>2</a:t>
            </a:r>
            <a:r>
              <a:rPr lang="ja-JP" altLang="en-US" sz="1600" dirty="0" smtClean="0">
                <a:effectLst>
                  <a:glow rad="127000">
                    <a:schemeClr val="bg1"/>
                  </a:glow>
                </a:effectLst>
              </a:rPr>
              <a:t>を含まないため、</a:t>
            </a:r>
            <a:r>
              <a:rPr lang="en-US" altLang="ja-JP" sz="1600" dirty="0" err="1" smtClean="0">
                <a:effectLst>
                  <a:glow rad="127000">
                    <a:schemeClr val="bg1"/>
                  </a:glow>
                </a:effectLst>
              </a:rPr>
              <a:t>Flibe</a:t>
            </a:r>
            <a:r>
              <a:rPr lang="ja-JP" altLang="en-US" sz="1600" dirty="0" smtClean="0">
                <a:effectLst>
                  <a:glow rad="127000">
                    <a:schemeClr val="bg1"/>
                  </a:glow>
                </a:effectLst>
              </a:rPr>
              <a:t>に比べて高粘性などが課題となろう（西堀は一次系全体を収納するために、</a:t>
            </a:r>
            <a:r>
              <a:rPr lang="en-US" altLang="ja-JP" sz="1600" dirty="0" smtClean="0">
                <a:effectLst>
                  <a:glow rad="127000">
                    <a:schemeClr val="bg1"/>
                  </a:glow>
                </a:effectLst>
              </a:rPr>
              <a:t>100MWth</a:t>
            </a:r>
            <a:r>
              <a:rPr lang="ja-JP" altLang="en-US" sz="1600" dirty="0" smtClean="0">
                <a:effectLst>
                  <a:glow rad="127000">
                    <a:schemeClr val="bg1"/>
                  </a:glow>
                </a:effectLst>
              </a:rPr>
              <a:t>を</a:t>
            </a:r>
            <a:r>
              <a:rPr lang="en-US" altLang="ja-JP" sz="1600" dirty="0" smtClean="0">
                <a:effectLst>
                  <a:glow rad="127000">
                    <a:schemeClr val="bg1"/>
                  </a:glow>
                </a:effectLst>
              </a:rPr>
              <a:t>MSR</a:t>
            </a:r>
            <a:r>
              <a:rPr lang="ja-JP" altLang="en-US" sz="1600" dirty="0" smtClean="0">
                <a:effectLst>
                  <a:glow rad="127000">
                    <a:schemeClr val="bg1"/>
                  </a:glow>
                </a:effectLst>
              </a:rPr>
              <a:t>の熱出力の上限として推奨）</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オンライン再処理</a:t>
            </a:r>
            <a:r>
              <a:rPr lang="ja-JP" altLang="en-US" sz="1600" dirty="0">
                <a:effectLst>
                  <a:glow rad="127000">
                    <a:schemeClr val="bg1"/>
                  </a:glow>
                </a:effectLst>
              </a:rPr>
              <a:t>設備</a:t>
            </a:r>
            <a:r>
              <a:rPr lang="ja-JP" altLang="en-US" sz="1600" dirty="0" smtClean="0">
                <a:effectLst>
                  <a:glow rad="127000">
                    <a:schemeClr val="bg1"/>
                  </a:glow>
                </a:effectLst>
              </a:rPr>
              <a:t>を想定しているが、この点は技術的には困難である。</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特記事項</a:t>
            </a:r>
            <a:r>
              <a:rPr lang="en-US" altLang="ja-JP" sz="1600" dirty="0" smtClean="0">
                <a:effectLst>
                  <a:glow rad="127000">
                    <a:schemeClr val="bg1"/>
                  </a:glow>
                </a:effectLst>
              </a:rPr>
              <a:t>】</a:t>
            </a:r>
          </a:p>
          <a:p>
            <a:pPr marL="285750" indent="-285750">
              <a:buFont typeface="Arial" panose="020B0604020202020204" pitchFamily="34" charset="0"/>
              <a:buChar char="•"/>
            </a:pPr>
            <a:r>
              <a:rPr lang="en-US" altLang="ja-JP" sz="1600" dirty="0" err="1" smtClean="0">
                <a:effectLst>
                  <a:glow rad="127000">
                    <a:schemeClr val="bg1"/>
                  </a:glow>
                </a:effectLst>
              </a:rPr>
              <a:t>ThorCon</a:t>
            </a:r>
            <a:r>
              <a:rPr lang="ja-JP" altLang="en-US" sz="1600" dirty="0" smtClean="0">
                <a:effectLst>
                  <a:glow rad="127000">
                    <a:schemeClr val="bg1"/>
                  </a:glow>
                </a:effectLst>
              </a:rPr>
              <a:t>との関係は不明</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a:effectLst>
                  <a:glow rad="127000">
                    <a:schemeClr val="bg1"/>
                  </a:glow>
                </a:effectLst>
              </a:rPr>
              <a:t>2011</a:t>
            </a:r>
            <a:r>
              <a:rPr lang="ja-JP" altLang="en-US" sz="1600" dirty="0">
                <a:effectLst>
                  <a:glow rad="127000">
                    <a:schemeClr val="bg1"/>
                  </a:glow>
                </a:effectLst>
              </a:rPr>
              <a:t>年</a:t>
            </a:r>
            <a:r>
              <a:rPr lang="ja-JP" altLang="en-US" sz="1600" dirty="0" smtClean="0">
                <a:effectLst>
                  <a:glow rad="127000">
                    <a:schemeClr val="bg1"/>
                  </a:glow>
                </a:effectLst>
              </a:rPr>
              <a:t>にワシントンで開かれた</a:t>
            </a:r>
            <a:r>
              <a:rPr lang="en-US" altLang="ja-JP" sz="1600" dirty="0" smtClean="0">
                <a:effectLst>
                  <a:glow rad="127000">
                    <a:schemeClr val="bg1"/>
                  </a:glow>
                </a:effectLst>
              </a:rPr>
              <a:t>SMR2011</a:t>
            </a:r>
            <a:r>
              <a:rPr lang="ja-JP" altLang="en-US" sz="1600" dirty="0" smtClean="0">
                <a:effectLst>
                  <a:glow rad="127000">
                    <a:schemeClr val="bg1"/>
                  </a:glow>
                </a:effectLst>
              </a:rPr>
              <a:t>では、亀井の他では唯一の</a:t>
            </a:r>
            <a:r>
              <a:rPr lang="en-US" altLang="ja-JP" sz="1600" dirty="0" smtClean="0">
                <a:effectLst>
                  <a:glow rad="127000">
                    <a:schemeClr val="bg1"/>
                  </a:glow>
                </a:effectLst>
              </a:rPr>
              <a:t>MSR</a:t>
            </a:r>
            <a:r>
              <a:rPr lang="ja-JP" altLang="en-US" sz="1600" dirty="0" smtClean="0">
                <a:effectLst>
                  <a:glow rad="127000">
                    <a:schemeClr val="bg1"/>
                  </a:glow>
                </a:effectLst>
              </a:rPr>
              <a:t>の発表</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err="1" smtClean="0">
                <a:effectLst>
                  <a:glow rad="127000">
                    <a:schemeClr val="bg1"/>
                  </a:glow>
                </a:effectLst>
              </a:rPr>
              <a:t>Harto</a:t>
            </a:r>
            <a:r>
              <a:rPr lang="ja-JP" altLang="en-US" sz="1600" dirty="0" smtClean="0">
                <a:effectLst>
                  <a:glow rad="127000">
                    <a:schemeClr val="bg1"/>
                  </a:glow>
                </a:effectLst>
              </a:rPr>
              <a:t>自身は研究としての取り組みにとどまると思われる</a:t>
            </a:r>
            <a:endParaRPr lang="en-US" altLang="ja-JP" sz="1600" dirty="0" smtClean="0">
              <a:effectLst>
                <a:glow rad="127000">
                  <a:schemeClr val="bg1"/>
                </a:glow>
              </a:effectLst>
            </a:endParaRPr>
          </a:p>
        </p:txBody>
      </p:sp>
      <p:sp>
        <p:nvSpPr>
          <p:cNvPr id="6" name="テキスト ボックス 5"/>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11891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33855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】IMSR</a:t>
            </a:r>
            <a:r>
              <a:rPr lang="en-US" altLang="ja-JP" sz="1600" baseline="30000" dirty="0" smtClean="0">
                <a:effectLst>
                  <a:glow rad="127000">
                    <a:schemeClr val="bg1"/>
                  </a:glow>
                </a:effectLst>
              </a:rPr>
              <a:t>1</a:t>
            </a:r>
          </a:p>
        </p:txBody>
      </p:sp>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b="38892"/>
          <a:stretch/>
        </p:blipFill>
        <p:spPr>
          <a:xfrm>
            <a:off x="3955687" y="1711580"/>
            <a:ext cx="5069757" cy="2165886"/>
          </a:xfrm>
          <a:prstGeom prst="rect">
            <a:avLst/>
          </a:prstGeom>
          <a:ln>
            <a:noFill/>
          </a:ln>
          <a:effectLst>
            <a:outerShdw blurRad="50800" dist="38100" dir="2700000" algn="tl" rotWithShape="0">
              <a:prstClr val="black">
                <a:alpha val="40000"/>
              </a:prstClr>
            </a:outerShdw>
          </a:effectLst>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b="30567"/>
          <a:stretch/>
        </p:blipFill>
        <p:spPr>
          <a:xfrm>
            <a:off x="4482523" y="4093108"/>
            <a:ext cx="4559358" cy="2129217"/>
          </a:xfrm>
          <a:prstGeom prst="rect">
            <a:avLst/>
          </a:prstGeom>
          <a:ln>
            <a:noFill/>
          </a:ln>
          <a:effectLst>
            <a:outerShdw blurRad="50800" dist="38100" dir="2700000" algn="tl" rotWithShape="0">
              <a:prstClr val="black">
                <a:alpha val="40000"/>
              </a:prstClr>
            </a:outerShdw>
          </a:effectLst>
        </p:spPr>
      </p:pic>
      <p:pic>
        <p:nvPicPr>
          <p:cNvPr id="5122" name="図 17"/>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r="1570" b="6223"/>
          <a:stretch/>
        </p:blipFill>
        <p:spPr bwMode="auto">
          <a:xfrm>
            <a:off x="162901" y="1423264"/>
            <a:ext cx="4866299" cy="511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231043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9"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smtClean="0"/>
              <a:t>1.</a:t>
            </a:r>
            <a:r>
              <a:rPr lang="ja-JP" altLang="en-US" sz="2000" dirty="0" smtClean="0"/>
              <a:t>　これまで何をやってきたか？</a:t>
            </a:r>
            <a:endParaRPr lang="ja-JP" altLang="en-US" sz="2000" dirty="0"/>
          </a:p>
        </p:txBody>
      </p:sp>
      <p:sp>
        <p:nvSpPr>
          <p:cNvPr id="6" name="テキスト ボックス 5"/>
          <p:cNvSpPr txBox="1"/>
          <p:nvPr/>
        </p:nvSpPr>
        <p:spPr>
          <a:xfrm>
            <a:off x="352270" y="1056866"/>
            <a:ext cx="8620600" cy="5509200"/>
          </a:xfrm>
          <a:prstGeom prst="rect">
            <a:avLst/>
          </a:prstGeom>
          <a:noFill/>
        </p:spPr>
        <p:txBody>
          <a:bodyPr wrap="square" rtlCol="0">
            <a:spAutoFit/>
          </a:bodyPr>
          <a:lstStyle/>
          <a:p>
            <a:r>
              <a:rPr lang="en-US" altLang="ja-JP" sz="2600" dirty="0" smtClean="0">
                <a:effectLst>
                  <a:glow rad="127000">
                    <a:schemeClr val="bg1"/>
                  </a:glow>
                </a:effectLst>
              </a:rPr>
              <a:t>1989</a:t>
            </a:r>
            <a:r>
              <a:rPr lang="ja-JP" altLang="en-US" sz="2600" dirty="0" smtClean="0">
                <a:effectLst>
                  <a:glow rad="127000">
                    <a:schemeClr val="bg1"/>
                  </a:glow>
                </a:effectLst>
              </a:rPr>
              <a:t>　京都大学工学部原子核工学科入学（同工学博士）</a:t>
            </a:r>
            <a:endParaRPr lang="en-US" altLang="ja-JP" sz="2600" dirty="0" smtClean="0">
              <a:effectLst>
                <a:glow rad="127000">
                  <a:schemeClr val="bg1"/>
                </a:glow>
              </a:effectLst>
            </a:endParaRPr>
          </a:p>
          <a:p>
            <a:r>
              <a:rPr lang="en-US" altLang="ja-JP" sz="2600" dirty="0" smtClean="0">
                <a:effectLst>
                  <a:glow rad="127000">
                    <a:schemeClr val="bg1"/>
                  </a:glow>
                </a:effectLst>
              </a:rPr>
              <a:t>2001</a:t>
            </a:r>
            <a:r>
              <a:rPr lang="ja-JP" altLang="en-US" sz="2600" dirty="0" smtClean="0">
                <a:effectLst>
                  <a:glow rad="127000">
                    <a:schemeClr val="bg1"/>
                  </a:glow>
                </a:effectLst>
              </a:rPr>
              <a:t>　「原発革命」を読む（民間企業勤務時代）</a:t>
            </a:r>
            <a:endParaRPr lang="en-US" altLang="ja-JP" sz="2600" dirty="0" smtClean="0">
              <a:effectLst>
                <a:glow rad="127000">
                  <a:schemeClr val="bg1"/>
                </a:glow>
              </a:effectLst>
            </a:endParaRPr>
          </a:p>
          <a:p>
            <a:r>
              <a:rPr lang="en-US" altLang="ja-JP" sz="2600" dirty="0" smtClean="0">
                <a:effectLst>
                  <a:glow rad="127000">
                    <a:schemeClr val="bg1"/>
                  </a:glow>
                </a:effectLst>
              </a:rPr>
              <a:t>2005</a:t>
            </a:r>
            <a:r>
              <a:rPr lang="ja-JP" altLang="en-US" sz="2600" dirty="0" smtClean="0">
                <a:effectLst>
                  <a:glow rad="127000">
                    <a:schemeClr val="bg1"/>
                  </a:glow>
                </a:effectLst>
              </a:rPr>
              <a:t>　原子力学会誌の特集（山脇先生）に押される</a:t>
            </a:r>
            <a:endParaRPr lang="en-US" altLang="ja-JP" sz="2600" dirty="0" smtClean="0">
              <a:effectLst>
                <a:glow rad="127000">
                  <a:schemeClr val="bg1"/>
                </a:glow>
              </a:effectLst>
            </a:endParaRPr>
          </a:p>
          <a:p>
            <a:r>
              <a:rPr lang="en-US" altLang="ja-JP" sz="2600" dirty="0" smtClean="0">
                <a:effectLst>
                  <a:glow rad="127000">
                    <a:schemeClr val="bg1"/>
                  </a:glow>
                </a:effectLst>
              </a:rPr>
              <a:t>2006</a:t>
            </a:r>
            <a:r>
              <a:rPr lang="ja-JP" altLang="en-US" sz="2600" dirty="0" smtClean="0">
                <a:effectLst>
                  <a:glow rad="127000">
                    <a:schemeClr val="bg1"/>
                  </a:glow>
                </a:effectLst>
              </a:rPr>
              <a:t>　京大着任、温暖化対策でトリウム溶融塩炉の研究</a:t>
            </a:r>
            <a:endParaRPr lang="en-US" altLang="ja-JP" sz="2600" dirty="0" smtClean="0">
              <a:effectLst>
                <a:glow rad="127000">
                  <a:schemeClr val="bg1"/>
                </a:glow>
              </a:effectLst>
            </a:endParaRPr>
          </a:p>
          <a:p>
            <a:r>
              <a:rPr lang="en-US" altLang="ja-JP" sz="2600" dirty="0" smtClean="0">
                <a:effectLst>
                  <a:glow rad="127000">
                    <a:schemeClr val="bg1"/>
                  </a:glow>
                </a:effectLst>
              </a:rPr>
              <a:t>2007</a:t>
            </a:r>
            <a:r>
              <a:rPr lang="ja-JP" altLang="en-US" sz="2600" dirty="0" smtClean="0">
                <a:effectLst>
                  <a:glow rad="127000">
                    <a:schemeClr val="bg1"/>
                  </a:glow>
                </a:effectLst>
              </a:rPr>
              <a:t>　古川和男先生と共同研究。</a:t>
            </a:r>
            <a:r>
              <a:rPr lang="en-US" altLang="ja-JP" sz="2600" dirty="0" err="1" smtClean="0">
                <a:effectLst>
                  <a:glow rad="127000">
                    <a:schemeClr val="bg1"/>
                  </a:glow>
                </a:effectLst>
              </a:rPr>
              <a:t>Th</a:t>
            </a:r>
            <a:r>
              <a:rPr lang="ja-JP" altLang="en-US" sz="2600" dirty="0" smtClean="0">
                <a:effectLst>
                  <a:glow rad="127000">
                    <a:schemeClr val="bg1"/>
                  </a:glow>
                </a:effectLst>
              </a:rPr>
              <a:t>の全体像の把握</a:t>
            </a:r>
            <a:endParaRPr lang="en-US" altLang="ja-JP" sz="2600" dirty="0" smtClean="0">
              <a:effectLst>
                <a:glow rad="127000">
                  <a:schemeClr val="bg1"/>
                </a:glow>
              </a:effectLst>
            </a:endParaRPr>
          </a:p>
          <a:p>
            <a:r>
              <a:rPr lang="en-US" altLang="ja-JP" sz="2600" dirty="0" smtClean="0">
                <a:effectLst>
                  <a:glow rad="127000">
                    <a:schemeClr val="bg1"/>
                  </a:glow>
                </a:effectLst>
              </a:rPr>
              <a:t>2008</a:t>
            </a:r>
            <a:r>
              <a:rPr lang="ja-JP" altLang="en-US" sz="2600" dirty="0" smtClean="0">
                <a:effectLst>
                  <a:glow rad="127000">
                    <a:schemeClr val="bg1"/>
                  </a:glow>
                </a:effectLst>
              </a:rPr>
              <a:t>　</a:t>
            </a:r>
            <a:r>
              <a:rPr lang="en-US" altLang="ja-JP" sz="2600" dirty="0" err="1" smtClean="0">
                <a:effectLst>
                  <a:glow rad="127000">
                    <a:schemeClr val="bg1"/>
                  </a:glow>
                </a:effectLst>
              </a:rPr>
              <a:t>Th</a:t>
            </a:r>
            <a:r>
              <a:rPr lang="ja-JP" altLang="en-US" sz="2600" dirty="0" smtClean="0">
                <a:effectLst>
                  <a:glow rad="127000">
                    <a:schemeClr val="bg1"/>
                  </a:glow>
                </a:effectLst>
              </a:rPr>
              <a:t>に必要な</a:t>
            </a:r>
            <a:r>
              <a:rPr lang="en-US" altLang="ja-JP" sz="2600" dirty="0" smtClean="0">
                <a:effectLst>
                  <a:glow rad="127000">
                    <a:schemeClr val="bg1"/>
                  </a:glow>
                </a:effectLst>
              </a:rPr>
              <a:t>U233</a:t>
            </a:r>
            <a:r>
              <a:rPr lang="ja-JP" altLang="en-US" sz="2600" dirty="0" smtClean="0">
                <a:effectLst>
                  <a:glow rad="127000">
                    <a:schemeClr val="bg1"/>
                  </a:glow>
                </a:effectLst>
              </a:rPr>
              <a:t>と</a:t>
            </a:r>
            <a:r>
              <a:rPr lang="en-US" altLang="ja-JP" sz="2600" dirty="0" smtClean="0">
                <a:effectLst>
                  <a:glow rad="127000">
                    <a:schemeClr val="bg1"/>
                  </a:glow>
                </a:effectLst>
              </a:rPr>
              <a:t>Pu</a:t>
            </a:r>
            <a:r>
              <a:rPr lang="ja-JP" altLang="en-US" sz="2600" dirty="0" smtClean="0">
                <a:effectLst>
                  <a:glow rad="127000">
                    <a:schemeClr val="bg1"/>
                  </a:glow>
                </a:effectLst>
              </a:rPr>
              <a:t>のマス・バランス研究</a:t>
            </a:r>
            <a:endParaRPr lang="en-US" altLang="ja-JP" sz="2600" dirty="0" smtClean="0">
              <a:effectLst>
                <a:glow rad="127000">
                  <a:schemeClr val="bg1"/>
                </a:glow>
              </a:effectLst>
            </a:endParaRPr>
          </a:p>
          <a:p>
            <a:r>
              <a:rPr lang="en-US" altLang="ja-JP" sz="2600" dirty="0" smtClean="0">
                <a:effectLst>
                  <a:glow rad="127000">
                    <a:schemeClr val="bg1"/>
                  </a:glow>
                </a:effectLst>
              </a:rPr>
              <a:t>2009</a:t>
            </a:r>
            <a:r>
              <a:rPr lang="ja-JP" altLang="en-US" sz="2600" dirty="0" smtClean="0">
                <a:effectLst>
                  <a:glow rad="127000">
                    <a:schemeClr val="bg1"/>
                  </a:glow>
                </a:effectLst>
              </a:rPr>
              <a:t>　</a:t>
            </a:r>
            <a:r>
              <a:rPr lang="en-US" altLang="ja-JP" sz="2600" dirty="0" err="1" smtClean="0">
                <a:effectLst>
                  <a:glow rad="127000">
                    <a:schemeClr val="bg1"/>
                  </a:glow>
                </a:effectLst>
              </a:rPr>
              <a:t>Th</a:t>
            </a:r>
            <a:r>
              <a:rPr lang="ja-JP" altLang="en-US" sz="2600" dirty="0" smtClean="0">
                <a:effectLst>
                  <a:glow rad="127000">
                    <a:schemeClr val="bg1"/>
                  </a:glow>
                </a:effectLst>
              </a:rPr>
              <a:t>の供給の視点からレアアース生産の研究</a:t>
            </a:r>
            <a:endParaRPr lang="en-US" altLang="ja-JP" sz="2600" dirty="0" smtClean="0">
              <a:effectLst>
                <a:glow rad="127000">
                  <a:schemeClr val="bg1"/>
                </a:glow>
              </a:effectLst>
            </a:endParaRPr>
          </a:p>
          <a:p>
            <a:pPr lvl="2"/>
            <a:r>
              <a:rPr lang="ja-JP" altLang="en-US" sz="2000" dirty="0" smtClean="0">
                <a:effectLst>
                  <a:glow rad="127000">
                    <a:schemeClr val="bg1"/>
                  </a:glow>
                </a:effectLst>
              </a:rPr>
              <a:t>この年</a:t>
            </a:r>
            <a:r>
              <a:rPr lang="en-US" altLang="ja-JP" sz="2000" dirty="0" smtClean="0">
                <a:effectLst>
                  <a:glow rad="127000">
                    <a:schemeClr val="bg1"/>
                  </a:glow>
                </a:effectLst>
              </a:rPr>
              <a:t>12</a:t>
            </a:r>
            <a:r>
              <a:rPr lang="ja-JP" altLang="en-US" sz="2000" dirty="0" smtClean="0">
                <a:effectLst>
                  <a:glow rad="127000">
                    <a:schemeClr val="bg1"/>
                  </a:glow>
                </a:effectLst>
              </a:rPr>
              <a:t>月の</a:t>
            </a:r>
            <a:r>
              <a:rPr lang="en-US" altLang="ja-JP" sz="2000" dirty="0" smtClean="0">
                <a:effectLst>
                  <a:glow rad="127000">
                    <a:schemeClr val="bg1"/>
                  </a:glow>
                </a:effectLst>
              </a:rPr>
              <a:t>JOGMEC</a:t>
            </a:r>
            <a:r>
              <a:rPr lang="ja-JP" altLang="en-US" sz="2000" dirty="0" smtClean="0">
                <a:effectLst>
                  <a:glow rad="127000">
                    <a:schemeClr val="bg1"/>
                  </a:glow>
                </a:effectLst>
              </a:rPr>
              <a:t>会合で「レアアース対策にはトリウムの検討を」と声を上げ、三井物産戦略研阿部氏との交流始まる。</a:t>
            </a:r>
            <a:endParaRPr lang="en-US" altLang="ja-JP" sz="2000" dirty="0" smtClean="0">
              <a:effectLst>
                <a:glow rad="127000">
                  <a:schemeClr val="bg1"/>
                </a:glow>
              </a:effectLst>
            </a:endParaRPr>
          </a:p>
          <a:p>
            <a:r>
              <a:rPr lang="en-US" altLang="ja-JP" sz="2600" dirty="0" smtClean="0">
                <a:effectLst>
                  <a:glow rad="127000">
                    <a:schemeClr val="bg1"/>
                  </a:glow>
                </a:effectLst>
              </a:rPr>
              <a:t>2010</a:t>
            </a:r>
            <a:r>
              <a:rPr lang="ja-JP" altLang="en-US" sz="2600" dirty="0" smtClean="0">
                <a:effectLst>
                  <a:glow rad="127000">
                    <a:schemeClr val="bg1"/>
                  </a:glow>
                </a:effectLst>
              </a:rPr>
              <a:t>　工学的な課題から古川先生の</a:t>
            </a:r>
            <a:r>
              <a:rPr lang="en-US" altLang="ja-JP" sz="2600" dirty="0" smtClean="0">
                <a:effectLst>
                  <a:glow rad="127000">
                    <a:schemeClr val="bg1"/>
                  </a:glow>
                </a:effectLst>
              </a:rPr>
              <a:t>FUJI</a:t>
            </a:r>
            <a:r>
              <a:rPr lang="ja-JP" altLang="en-US" sz="2600" dirty="0" smtClean="0">
                <a:effectLst>
                  <a:glow rad="127000">
                    <a:schemeClr val="bg1"/>
                  </a:glow>
                </a:effectLst>
              </a:rPr>
              <a:t>に疑問</a:t>
            </a:r>
            <a:endParaRPr lang="en-US" altLang="ja-JP" sz="2600" dirty="0" smtClean="0">
              <a:effectLst>
                <a:glow rad="127000">
                  <a:schemeClr val="bg1"/>
                </a:glow>
              </a:effectLst>
            </a:endParaRPr>
          </a:p>
          <a:p>
            <a:r>
              <a:rPr lang="en-US" altLang="ja-JP" sz="2600" dirty="0" smtClean="0">
                <a:effectLst>
                  <a:glow rad="127000">
                    <a:schemeClr val="bg1"/>
                  </a:glow>
                </a:effectLst>
              </a:rPr>
              <a:t>2011</a:t>
            </a:r>
            <a:r>
              <a:rPr lang="ja-JP" altLang="en-US" sz="2600" dirty="0" smtClean="0">
                <a:effectLst>
                  <a:glow rad="127000">
                    <a:schemeClr val="bg1"/>
                  </a:glow>
                </a:effectLst>
              </a:rPr>
              <a:t>　</a:t>
            </a:r>
            <a:r>
              <a:rPr lang="en-US" altLang="ja-JP" sz="2600" dirty="0" smtClean="0">
                <a:effectLst>
                  <a:glow rad="127000">
                    <a:schemeClr val="bg1"/>
                  </a:glow>
                </a:effectLst>
              </a:rPr>
              <a:t>1MWe</a:t>
            </a:r>
            <a:r>
              <a:rPr lang="ja-JP" altLang="en-US" sz="2600" dirty="0" smtClean="0">
                <a:effectLst>
                  <a:glow rad="127000">
                    <a:schemeClr val="bg1"/>
                  </a:glow>
                </a:effectLst>
              </a:rPr>
              <a:t>の超小型安全トリウム溶融塩炉の検討開始</a:t>
            </a:r>
            <a:endParaRPr lang="en-US" altLang="ja-JP" sz="2600" dirty="0" smtClean="0">
              <a:effectLst>
                <a:glow rad="127000">
                  <a:schemeClr val="bg1"/>
                </a:glow>
              </a:effectLst>
            </a:endParaRPr>
          </a:p>
          <a:p>
            <a:r>
              <a:rPr lang="en-US" altLang="ja-JP" sz="2600" dirty="0" smtClean="0">
                <a:effectLst>
                  <a:glow rad="127000">
                    <a:schemeClr val="bg1"/>
                  </a:glow>
                </a:effectLst>
              </a:rPr>
              <a:t>2012</a:t>
            </a:r>
            <a:r>
              <a:rPr lang="ja-JP" altLang="en-US" sz="2600" dirty="0" smtClean="0">
                <a:effectLst>
                  <a:glow rad="127000">
                    <a:schemeClr val="bg1"/>
                  </a:glow>
                </a:effectLst>
              </a:rPr>
              <a:t>　</a:t>
            </a:r>
            <a:r>
              <a:rPr lang="en-US" altLang="ja-JP" sz="2600" dirty="0" smtClean="0">
                <a:effectLst>
                  <a:glow rad="127000">
                    <a:schemeClr val="bg1"/>
                  </a:glow>
                </a:effectLst>
              </a:rPr>
              <a:t>UNOMI</a:t>
            </a:r>
            <a:r>
              <a:rPr lang="ja-JP" altLang="en-US" sz="2600" dirty="0" smtClean="0">
                <a:effectLst>
                  <a:glow rad="127000">
                    <a:schemeClr val="bg1"/>
                  </a:glow>
                </a:effectLst>
              </a:rPr>
              <a:t>考案・特許申請（</a:t>
            </a:r>
            <a:r>
              <a:rPr lang="en-US" altLang="ja-JP" sz="2600" dirty="0" smtClean="0">
                <a:effectLst>
                  <a:glow rad="127000">
                    <a:schemeClr val="bg1"/>
                  </a:glow>
                </a:effectLst>
              </a:rPr>
              <a:t>2015</a:t>
            </a:r>
            <a:r>
              <a:rPr lang="ja-JP" altLang="en-US" sz="2600" dirty="0" smtClean="0">
                <a:effectLst>
                  <a:glow rad="127000">
                    <a:schemeClr val="bg1"/>
                  </a:glow>
                </a:effectLst>
              </a:rPr>
              <a:t>年権利化）</a:t>
            </a:r>
            <a:endParaRPr lang="en-US" altLang="ja-JP" sz="2600" dirty="0" smtClean="0">
              <a:effectLst>
                <a:glow rad="127000">
                  <a:schemeClr val="bg1"/>
                </a:glow>
              </a:effectLst>
            </a:endParaRPr>
          </a:p>
          <a:p>
            <a:r>
              <a:rPr lang="en-US" altLang="ja-JP" sz="2600" dirty="0" smtClean="0">
                <a:effectLst>
                  <a:glow rad="127000">
                    <a:schemeClr val="bg1"/>
                  </a:glow>
                </a:effectLst>
              </a:rPr>
              <a:t>2013</a:t>
            </a:r>
            <a:r>
              <a:rPr lang="ja-JP" altLang="en-US" sz="2600" dirty="0" smtClean="0">
                <a:effectLst>
                  <a:glow rad="127000">
                    <a:schemeClr val="bg1"/>
                  </a:glow>
                </a:effectLst>
              </a:rPr>
              <a:t>　㈱京都ニュートロニクス設立（～</a:t>
            </a:r>
            <a:r>
              <a:rPr lang="en-US" altLang="ja-JP" sz="2600" dirty="0" smtClean="0">
                <a:effectLst>
                  <a:glow rad="127000">
                    <a:schemeClr val="bg1"/>
                  </a:glow>
                </a:effectLst>
              </a:rPr>
              <a:t>2017</a:t>
            </a:r>
            <a:r>
              <a:rPr lang="ja-JP" altLang="en-US" sz="2600" dirty="0" smtClean="0">
                <a:effectLst>
                  <a:glow rad="127000">
                    <a:schemeClr val="bg1"/>
                  </a:glow>
                </a:effectLst>
              </a:rPr>
              <a:t>年）</a:t>
            </a:r>
            <a:endParaRPr lang="en-US" altLang="ja-JP" sz="2600" dirty="0" smtClean="0">
              <a:effectLst>
                <a:glow rad="127000">
                  <a:schemeClr val="bg1"/>
                </a:glow>
              </a:effectLst>
            </a:endParaRPr>
          </a:p>
          <a:p>
            <a:r>
              <a:rPr lang="en-US" altLang="ja-JP" sz="2600" dirty="0" smtClean="0">
                <a:effectLst>
                  <a:glow rad="127000">
                    <a:schemeClr val="bg1"/>
                  </a:glow>
                </a:effectLst>
              </a:rPr>
              <a:t>2019</a:t>
            </a:r>
            <a:r>
              <a:rPr lang="ja-JP" altLang="en-US" sz="2600" dirty="0" smtClean="0">
                <a:effectLst>
                  <a:glow rad="127000">
                    <a:schemeClr val="bg1"/>
                  </a:glow>
                </a:effectLst>
              </a:rPr>
              <a:t>　トリウム溶融塩国際フォーラム理事復帰</a:t>
            </a:r>
            <a:endParaRPr lang="en-US" altLang="ja-JP" sz="2600" dirty="0" smtClean="0">
              <a:effectLst>
                <a:glow rad="127000">
                  <a:schemeClr val="bg1"/>
                </a:glow>
              </a:effectLst>
            </a:endParaRPr>
          </a:p>
        </p:txBody>
      </p:sp>
      <p:sp>
        <p:nvSpPr>
          <p:cNvPr id="7" name="テキスト ボックス 6"/>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246526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5509200"/>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a:effectLst>
                  <a:glow rad="127000">
                    <a:schemeClr val="bg1"/>
                  </a:glow>
                </a:effectLst>
              </a:rPr>
              <a:t>】</a:t>
            </a:r>
            <a:r>
              <a:rPr lang="en-US" altLang="ja-JP" sz="1600" dirty="0" smtClean="0">
                <a:effectLst>
                  <a:glow rad="127000">
                    <a:schemeClr val="bg1"/>
                  </a:glow>
                </a:effectLst>
              </a:rPr>
              <a:t>IMSR</a:t>
            </a:r>
            <a:r>
              <a:rPr lang="en-US" altLang="ja-JP" sz="1600" baseline="30000" dirty="0" smtClean="0">
                <a:effectLst>
                  <a:glow rad="127000">
                    <a:schemeClr val="bg1"/>
                  </a:glow>
                </a:effectLst>
              </a:rPr>
              <a:t>2</a:t>
            </a:r>
            <a:r>
              <a:rPr lang="ja-JP" altLang="en-US" sz="1600" dirty="0" smtClean="0">
                <a:effectLst>
                  <a:glow rad="127000">
                    <a:schemeClr val="bg1"/>
                  </a:glow>
                </a:effectLst>
              </a:rPr>
              <a:t>（</a:t>
            </a:r>
            <a:r>
              <a:rPr lang="en-US" altLang="ja-JP" sz="1600" dirty="0">
                <a:effectLst>
                  <a:glow rad="127000">
                    <a:schemeClr val="bg1"/>
                  </a:glow>
                </a:effectLst>
              </a:rPr>
              <a:t>Integral </a:t>
            </a:r>
            <a:r>
              <a:rPr lang="en-US" altLang="ja-JP" sz="1600" dirty="0" smtClean="0">
                <a:effectLst>
                  <a:glow rad="127000">
                    <a:schemeClr val="bg1"/>
                  </a:glow>
                </a:effectLst>
              </a:rPr>
              <a:t>MSR</a:t>
            </a:r>
            <a:r>
              <a:rPr lang="ja-JP" altLang="en-US" sz="1600" dirty="0" smtClean="0">
                <a:effectLst>
                  <a:glow rad="127000">
                    <a:schemeClr val="bg1"/>
                  </a:glow>
                </a:effectLst>
              </a:rPr>
              <a:t>）</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主要な国</a:t>
            </a:r>
            <a:r>
              <a:rPr lang="en-US" altLang="ja-JP" sz="1600" dirty="0" smtClean="0">
                <a:effectLst>
                  <a:glow rad="127000">
                    <a:schemeClr val="bg1"/>
                  </a:glow>
                </a:effectLst>
              </a:rPr>
              <a:t>】</a:t>
            </a:r>
            <a:r>
              <a:rPr lang="ja-JP" altLang="en-US" sz="1600" dirty="0" smtClean="0">
                <a:effectLst>
                  <a:glow rad="127000">
                    <a:schemeClr val="bg1"/>
                  </a:glow>
                </a:effectLst>
              </a:rPr>
              <a:t>カナダ</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開発主体</a:t>
            </a:r>
            <a:r>
              <a:rPr lang="en-US" altLang="ja-JP" sz="1600" dirty="0" smtClean="0">
                <a:effectLst>
                  <a:glow rad="127000">
                    <a:schemeClr val="bg1"/>
                  </a:glow>
                </a:effectLst>
              </a:rPr>
              <a:t>】Terrestrial Energy</a:t>
            </a:r>
            <a:r>
              <a:rPr lang="ja-JP" altLang="en-US" sz="1600" dirty="0" smtClean="0">
                <a:effectLst>
                  <a:glow rad="127000">
                    <a:schemeClr val="bg1"/>
                  </a:glow>
                </a:effectLst>
              </a:rPr>
              <a:t>社</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主要人物</a:t>
            </a:r>
            <a:r>
              <a:rPr lang="en-US" altLang="ja-JP" sz="1600" dirty="0" smtClean="0">
                <a:effectLst>
                  <a:glow rad="127000">
                    <a:schemeClr val="bg1"/>
                  </a:glow>
                </a:effectLst>
              </a:rPr>
              <a:t>】</a:t>
            </a:r>
            <a:r>
              <a:rPr lang="de-DE" altLang="ja-JP" sz="1600" dirty="0">
                <a:effectLst>
                  <a:glow rad="127000">
                    <a:schemeClr val="bg1"/>
                  </a:glow>
                </a:effectLst>
              </a:rPr>
              <a:t>David LeBlanc</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提案時期</a:t>
            </a:r>
            <a:r>
              <a:rPr lang="en-US" altLang="ja-JP" sz="1600" dirty="0" smtClean="0">
                <a:effectLst>
                  <a:glow rad="127000">
                    <a:schemeClr val="bg1"/>
                  </a:glow>
                </a:effectLst>
              </a:rPr>
              <a:t>】2012</a:t>
            </a:r>
            <a:r>
              <a:rPr lang="ja-JP" altLang="en-US" sz="1600" dirty="0" smtClean="0">
                <a:effectLst>
                  <a:glow rad="127000">
                    <a:schemeClr val="bg1"/>
                  </a:glow>
                </a:effectLst>
              </a:rPr>
              <a:t>年</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炉の特徴</a:t>
            </a:r>
            <a:r>
              <a:rPr lang="en-US" altLang="ja-JP" sz="1600" dirty="0" smtClean="0">
                <a:effectLst>
                  <a:glow rad="127000">
                    <a:schemeClr val="bg1"/>
                  </a:glow>
                </a:effectLst>
              </a:rPr>
              <a:t>】</a:t>
            </a:r>
          </a:p>
          <a:p>
            <a:pPr marL="285750" indent="-285750">
              <a:buFont typeface="Arial" panose="020B0604020202020204" pitchFamily="34" charset="0"/>
              <a:buChar char="•"/>
            </a:pPr>
            <a:r>
              <a:rPr lang="en-US" altLang="ja-JP" sz="1600" dirty="0" smtClean="0">
                <a:effectLst>
                  <a:glow rad="127000">
                    <a:schemeClr val="bg1"/>
                  </a:glow>
                </a:effectLst>
              </a:rPr>
              <a:t>MSRE</a:t>
            </a:r>
            <a:r>
              <a:rPr lang="ja-JP" altLang="en-US" sz="1600" dirty="0" smtClean="0">
                <a:effectLst>
                  <a:glow rad="127000">
                    <a:schemeClr val="bg1"/>
                  </a:glow>
                </a:effectLst>
              </a:rPr>
              <a:t>の流れをくむオーソドックスな構成。減速材</a:t>
            </a:r>
            <a:r>
              <a:rPr lang="ja-JP" altLang="en-US" sz="1600" dirty="0">
                <a:effectLst>
                  <a:glow rad="127000">
                    <a:schemeClr val="bg1"/>
                  </a:glow>
                </a:effectLst>
              </a:rPr>
              <a:t>は</a:t>
            </a:r>
            <a:r>
              <a:rPr lang="ja-JP" altLang="en-US" sz="1600" dirty="0" smtClean="0">
                <a:effectLst>
                  <a:glow rad="127000">
                    <a:schemeClr val="bg1"/>
                  </a:glow>
                </a:effectLst>
              </a:rPr>
              <a:t>黒鉛</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出力は</a:t>
            </a:r>
            <a:r>
              <a:rPr lang="en-US" altLang="ja-JP" sz="1600" dirty="0" smtClean="0">
                <a:effectLst>
                  <a:glow rad="127000">
                    <a:schemeClr val="bg1"/>
                  </a:glow>
                </a:effectLst>
              </a:rPr>
              <a:t>80</a:t>
            </a:r>
            <a:r>
              <a:rPr lang="ja-JP" altLang="en-US" sz="1600" dirty="0" smtClean="0">
                <a:effectLst>
                  <a:glow rad="127000">
                    <a:schemeClr val="bg1"/>
                  </a:glow>
                </a:effectLst>
              </a:rPr>
              <a:t>～</a:t>
            </a:r>
            <a:r>
              <a:rPr lang="en-US" altLang="ja-JP" sz="1600" dirty="0" smtClean="0">
                <a:effectLst>
                  <a:glow rad="127000">
                    <a:schemeClr val="bg1"/>
                  </a:glow>
                </a:effectLst>
              </a:rPr>
              <a:t>600MWth</a:t>
            </a:r>
            <a:r>
              <a:rPr lang="ja-JP" altLang="en-US" sz="1600" dirty="0" smtClean="0">
                <a:effectLst>
                  <a:glow rad="127000">
                    <a:schemeClr val="bg1"/>
                  </a:glow>
                </a:effectLst>
              </a:rPr>
              <a:t>（</a:t>
            </a:r>
            <a:r>
              <a:rPr lang="en-US" altLang="ja-JP" sz="1600" dirty="0" smtClean="0">
                <a:effectLst>
                  <a:glow rad="127000">
                    <a:schemeClr val="bg1"/>
                  </a:glow>
                </a:effectLst>
              </a:rPr>
              <a:t>30</a:t>
            </a:r>
            <a:r>
              <a:rPr lang="ja-JP" altLang="en-US" sz="1600" dirty="0" smtClean="0">
                <a:effectLst>
                  <a:glow rad="127000">
                    <a:schemeClr val="bg1"/>
                  </a:glow>
                </a:effectLst>
              </a:rPr>
              <a:t>～</a:t>
            </a:r>
            <a:r>
              <a:rPr lang="en-US" altLang="ja-JP" sz="1600" dirty="0" smtClean="0">
                <a:effectLst>
                  <a:glow rad="127000">
                    <a:schemeClr val="bg1"/>
                  </a:glow>
                </a:effectLst>
              </a:rPr>
              <a:t>300MWe</a:t>
            </a:r>
            <a:r>
              <a:rPr lang="ja-JP" altLang="en-US" sz="1600" dirty="0" smtClean="0">
                <a:effectLst>
                  <a:glow rad="127000">
                    <a:schemeClr val="bg1"/>
                  </a:glow>
                </a:effectLst>
              </a:rPr>
              <a:t>）</a:t>
            </a:r>
            <a:r>
              <a:rPr lang="ja-JP" altLang="en-US" sz="1600" dirty="0">
                <a:effectLst>
                  <a:glow rad="127000">
                    <a:schemeClr val="bg1"/>
                  </a:glow>
                </a:effectLst>
              </a:rPr>
              <a:t>、出力密度</a:t>
            </a:r>
            <a:r>
              <a:rPr lang="ja-JP" altLang="en-US" sz="1600" dirty="0" smtClean="0">
                <a:effectLst>
                  <a:glow rad="127000">
                    <a:schemeClr val="bg1"/>
                  </a:glow>
                </a:effectLst>
              </a:rPr>
              <a:t>は</a:t>
            </a:r>
            <a:r>
              <a:rPr lang="en-US" altLang="ja-JP" sz="1600" dirty="0" smtClean="0">
                <a:effectLst>
                  <a:glow rad="127000">
                    <a:schemeClr val="bg1"/>
                  </a:glow>
                </a:effectLst>
              </a:rPr>
              <a:t>6MW/m</a:t>
            </a:r>
            <a:r>
              <a:rPr lang="en-US" altLang="ja-JP" sz="1600" baseline="30000" dirty="0" smtClean="0">
                <a:effectLst>
                  <a:glow rad="127000">
                    <a:schemeClr val="bg1"/>
                  </a:glow>
                </a:effectLst>
              </a:rPr>
              <a:t>3</a:t>
            </a:r>
            <a:r>
              <a:rPr lang="ja-JP" altLang="en-US" sz="1600" dirty="0" smtClean="0">
                <a:effectLst>
                  <a:glow rad="127000">
                    <a:schemeClr val="bg1"/>
                  </a:glow>
                </a:effectLst>
              </a:rPr>
              <a:t>（</a:t>
            </a:r>
            <a:r>
              <a:rPr lang="en-US" altLang="ja-JP" sz="1600" dirty="0" smtClean="0">
                <a:effectLst>
                  <a:glow rad="127000">
                    <a:schemeClr val="bg1"/>
                  </a:glow>
                </a:effectLst>
              </a:rPr>
              <a:t>MSBR</a:t>
            </a:r>
            <a:r>
              <a:rPr lang="ja-JP" altLang="en-US" sz="1600" dirty="0" smtClean="0">
                <a:effectLst>
                  <a:glow rad="127000">
                    <a:schemeClr val="bg1"/>
                  </a:glow>
                </a:effectLst>
              </a:rPr>
              <a:t>より十分小さい）</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一次熱交換器を炉心の上部に設置し、ポンプを含む一次系全体を格納容器に収納（</a:t>
            </a:r>
            <a:r>
              <a:rPr lang="en-US" altLang="ja-JP" sz="1600" dirty="0" smtClean="0">
                <a:effectLst>
                  <a:glow rad="127000">
                    <a:schemeClr val="bg1"/>
                  </a:glow>
                </a:effectLst>
              </a:rPr>
              <a:t>1982</a:t>
            </a:r>
            <a:r>
              <a:rPr lang="ja-JP" altLang="en-US" sz="1600" dirty="0" smtClean="0">
                <a:effectLst>
                  <a:glow rad="127000">
                    <a:schemeClr val="bg1"/>
                  </a:glow>
                </a:effectLst>
              </a:rPr>
              <a:t>年の西堀らのアイディアの派生）。</a:t>
            </a:r>
            <a:r>
              <a:rPr lang="en-US" altLang="ja-JP" sz="1600" dirty="0" smtClean="0">
                <a:effectLst>
                  <a:glow rad="127000">
                    <a:schemeClr val="bg1"/>
                  </a:glow>
                </a:effectLst>
              </a:rPr>
              <a:t>Integral</a:t>
            </a:r>
            <a:r>
              <a:rPr lang="ja-JP" altLang="en-US" sz="1600" dirty="0" smtClean="0">
                <a:effectLst>
                  <a:glow rad="127000">
                    <a:schemeClr val="bg1"/>
                  </a:glow>
                </a:effectLst>
              </a:rPr>
              <a:t>は炉容器と一次系の統合の意味。</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err="1" smtClean="0">
                <a:effectLst>
                  <a:glow rad="127000">
                    <a:schemeClr val="bg1"/>
                  </a:glow>
                </a:effectLst>
              </a:rPr>
              <a:t>Harto</a:t>
            </a:r>
            <a:r>
              <a:rPr lang="ja-JP" altLang="en-US" sz="1600" dirty="0">
                <a:effectLst>
                  <a:glow rad="127000">
                    <a:schemeClr val="bg1"/>
                  </a:glow>
                </a:effectLst>
              </a:rPr>
              <a:t>と異なり、燃料塩は</a:t>
            </a:r>
            <a:r>
              <a:rPr lang="en-US" altLang="ja-JP" sz="1600" dirty="0" err="1">
                <a:effectLst>
                  <a:glow rad="127000">
                    <a:schemeClr val="bg1"/>
                  </a:glow>
                </a:effectLst>
              </a:rPr>
              <a:t>Flibe</a:t>
            </a:r>
            <a:r>
              <a:rPr lang="ja-JP" altLang="en-US" sz="1600" dirty="0">
                <a:effectLst>
                  <a:glow rad="127000">
                    <a:schemeClr val="bg1"/>
                  </a:glow>
                </a:effectLst>
              </a:rPr>
              <a:t>であり実験データは豊富。</a:t>
            </a:r>
            <a:endParaRPr lang="en-US" altLang="ja-JP" sz="1600" dirty="0">
              <a:effectLst>
                <a:glow rad="127000">
                  <a:schemeClr val="bg1"/>
                </a:glow>
              </a:effectLst>
            </a:endParaRPr>
          </a:p>
          <a:p>
            <a:pPr marL="285750" indent="-285750">
              <a:buFont typeface="Arial" panose="020B0604020202020204" pitchFamily="34" charset="0"/>
              <a:buChar char="•"/>
            </a:pPr>
            <a:r>
              <a:rPr lang="en-US" altLang="ja-JP" sz="1600" dirty="0" err="1">
                <a:effectLst>
                  <a:glow rad="127000">
                    <a:schemeClr val="bg1"/>
                  </a:glow>
                </a:effectLst>
              </a:rPr>
              <a:t>Harto</a:t>
            </a:r>
            <a:r>
              <a:rPr lang="ja-JP" altLang="en-US" sz="1600" dirty="0">
                <a:effectLst>
                  <a:glow rad="127000">
                    <a:schemeClr val="bg1"/>
                  </a:glow>
                </a:effectLst>
              </a:rPr>
              <a:t>と異なりオンライン再処理設備も</a:t>
            </a:r>
            <a:r>
              <a:rPr lang="ja-JP" altLang="en-US" sz="1600" dirty="0" smtClean="0">
                <a:effectLst>
                  <a:glow rad="127000">
                    <a:schemeClr val="bg1"/>
                  </a:glow>
                </a:effectLst>
              </a:rPr>
              <a:t>想定せず、</a:t>
            </a:r>
            <a:r>
              <a:rPr lang="en-US" altLang="ja-JP" sz="1600" dirty="0" smtClean="0">
                <a:effectLst>
                  <a:glow rad="127000">
                    <a:schemeClr val="bg1"/>
                  </a:glow>
                </a:effectLst>
              </a:rPr>
              <a:t>MSRE</a:t>
            </a:r>
            <a:r>
              <a:rPr lang="ja-JP" altLang="en-US" sz="1600" dirty="0" smtClean="0">
                <a:effectLst>
                  <a:glow rad="127000">
                    <a:schemeClr val="bg1"/>
                  </a:glow>
                </a:effectLst>
              </a:rPr>
              <a:t>の経験を踏襲できる。</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課　　題</a:t>
            </a:r>
            <a:r>
              <a:rPr lang="en-US" altLang="ja-JP" sz="1600" dirty="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現在の種々雑多な</a:t>
            </a:r>
            <a:r>
              <a:rPr lang="en-US" altLang="ja-JP" sz="1600" dirty="0" smtClean="0">
                <a:effectLst>
                  <a:glow rad="127000">
                    <a:schemeClr val="bg1"/>
                  </a:glow>
                </a:effectLst>
              </a:rPr>
              <a:t>MSR</a:t>
            </a:r>
            <a:r>
              <a:rPr lang="ja-JP" altLang="en-US" sz="1600" dirty="0" smtClean="0">
                <a:effectLst>
                  <a:glow rad="127000">
                    <a:schemeClr val="bg1"/>
                  </a:glow>
                </a:effectLst>
              </a:rPr>
              <a:t>の提案の中では、最も炉工学的な課題を考慮した設計の一つ</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しいて言えば、熱出力の大きさゆえに必要となる①一次系熱交換器での細管の腐食、②二次熱交換器での細管の腐食が課題となろう。</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特記事項</a:t>
            </a:r>
            <a:r>
              <a:rPr lang="en-US" altLang="ja-JP" sz="1600" dirty="0" smtClean="0">
                <a:effectLst>
                  <a:glow rad="127000">
                    <a:schemeClr val="bg1"/>
                  </a:glow>
                </a:effectLst>
              </a:rPr>
              <a:t>】</a:t>
            </a:r>
          </a:p>
          <a:p>
            <a:pPr marL="285750" indent="-285750">
              <a:buFont typeface="Arial" panose="020B0604020202020204" pitchFamily="34" charset="0"/>
              <a:buChar char="•"/>
            </a:pPr>
            <a:r>
              <a:rPr lang="en-US" altLang="ja-JP" sz="1600" dirty="0" smtClean="0">
                <a:effectLst>
                  <a:glow rad="127000">
                    <a:schemeClr val="bg1"/>
                  </a:glow>
                </a:effectLst>
              </a:rPr>
              <a:t>2010</a:t>
            </a:r>
            <a:r>
              <a:rPr lang="ja-JP" altLang="en-US" sz="1600" dirty="0" smtClean="0">
                <a:effectLst>
                  <a:glow rad="127000">
                    <a:schemeClr val="bg1"/>
                  </a:glow>
                </a:effectLst>
              </a:rPr>
              <a:t>年までは、</a:t>
            </a:r>
            <a:r>
              <a:rPr lang="en-US" altLang="ja-JP" sz="1600" dirty="0" smtClean="0">
                <a:effectLst>
                  <a:glow rad="127000">
                    <a:schemeClr val="bg1"/>
                  </a:glow>
                </a:effectLst>
              </a:rPr>
              <a:t>Tube-in-Tube</a:t>
            </a:r>
            <a:r>
              <a:rPr lang="ja-JP" altLang="en-US" sz="1600" dirty="0" smtClean="0">
                <a:effectLst>
                  <a:glow rad="127000">
                    <a:schemeClr val="bg1"/>
                  </a:glow>
                </a:effectLst>
              </a:rPr>
              <a:t>と称する二流体</a:t>
            </a:r>
            <a:r>
              <a:rPr lang="en-US" altLang="ja-JP" sz="1600" dirty="0" smtClean="0">
                <a:effectLst>
                  <a:glow rad="127000">
                    <a:schemeClr val="bg1"/>
                  </a:glow>
                </a:effectLst>
              </a:rPr>
              <a:t>MSR</a:t>
            </a:r>
            <a:r>
              <a:rPr lang="ja-JP" altLang="en-US" sz="1600" dirty="0" smtClean="0">
                <a:effectLst>
                  <a:glow rad="127000">
                    <a:schemeClr val="bg1"/>
                  </a:glow>
                </a:effectLst>
              </a:rPr>
              <a:t>を炉物理的な側面（高増殖能）から検討していたが、</a:t>
            </a:r>
            <a:r>
              <a:rPr lang="en-US" altLang="ja-JP" sz="1600" dirty="0" smtClean="0">
                <a:effectLst>
                  <a:glow rad="127000">
                    <a:schemeClr val="bg1"/>
                  </a:glow>
                </a:effectLst>
              </a:rPr>
              <a:t>Tube</a:t>
            </a:r>
            <a:r>
              <a:rPr lang="ja-JP" altLang="en-US" sz="1600" dirty="0" smtClean="0">
                <a:effectLst>
                  <a:glow rad="127000">
                    <a:schemeClr val="bg1"/>
                  </a:glow>
                </a:effectLst>
              </a:rPr>
              <a:t>間のセパレータ材料など工学的な課題から、オーソドックスな炉の工学的課題の解決に移行した。（</a:t>
            </a:r>
            <a:r>
              <a:rPr lang="en-US" altLang="ja-JP" sz="1600" dirty="0" smtClean="0">
                <a:effectLst>
                  <a:glow rad="127000">
                    <a:schemeClr val="bg1"/>
                  </a:glow>
                </a:effectLst>
              </a:rPr>
              <a:t>7</a:t>
            </a:r>
            <a:r>
              <a:rPr lang="ja-JP" altLang="en-US" sz="1600" dirty="0" smtClean="0">
                <a:effectLst>
                  <a:glow rad="127000">
                    <a:schemeClr val="bg1"/>
                  </a:glow>
                </a:effectLst>
              </a:rPr>
              <a:t>年ごとに格納容器ごと交換する）</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smtClean="0">
                <a:effectLst>
                  <a:glow rad="127000">
                    <a:schemeClr val="bg1"/>
                  </a:glow>
                </a:effectLst>
              </a:rPr>
              <a:t>2009</a:t>
            </a:r>
            <a:r>
              <a:rPr lang="ja-JP" altLang="en-US" sz="1600" dirty="0" smtClean="0">
                <a:effectLst>
                  <a:glow rad="127000">
                    <a:schemeClr val="bg1"/>
                  </a:glow>
                </a:effectLst>
              </a:rPr>
              <a:t>年頃から精力的にトリウム溶融塩炉の検討に取り組んでいる貴重な専門家の一人</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smtClean="0">
                <a:effectLst>
                  <a:glow rad="127000">
                    <a:schemeClr val="bg1"/>
                  </a:glow>
                </a:effectLst>
              </a:rPr>
              <a:t>2016</a:t>
            </a:r>
            <a:r>
              <a:rPr lang="ja-JP" altLang="en-US" sz="1600" dirty="0" smtClean="0">
                <a:effectLst>
                  <a:glow rad="127000">
                    <a:schemeClr val="bg1"/>
                  </a:glow>
                </a:effectLst>
              </a:rPr>
              <a:t>年に約</a:t>
            </a:r>
            <a:r>
              <a:rPr lang="en-US" altLang="ja-JP" sz="1600" dirty="0" smtClean="0">
                <a:effectLst>
                  <a:glow rad="127000">
                    <a:schemeClr val="bg1"/>
                  </a:glow>
                </a:effectLst>
              </a:rPr>
              <a:t>8</a:t>
            </a:r>
            <a:r>
              <a:rPr lang="ja-JP" altLang="en-US" sz="1600" dirty="0" smtClean="0">
                <a:effectLst>
                  <a:glow rad="127000">
                    <a:schemeClr val="bg1"/>
                  </a:glow>
                </a:effectLst>
              </a:rPr>
              <a:t>億円の開発資金を調達</a:t>
            </a:r>
            <a:endParaRPr lang="en-US" altLang="ja-JP" sz="1600" dirty="0" smtClean="0">
              <a:effectLst>
                <a:glow rad="127000">
                  <a:schemeClr val="bg1"/>
                </a:glow>
              </a:effectLst>
            </a:endParaRPr>
          </a:p>
        </p:txBody>
      </p:sp>
      <p:sp>
        <p:nvSpPr>
          <p:cNvPr id="6" name="テキスト ボックス 5"/>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29110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33855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】IMSR</a:t>
            </a:r>
            <a:r>
              <a:rPr lang="en-US" altLang="ja-JP" sz="1600" baseline="30000" dirty="0" smtClean="0">
                <a:effectLst>
                  <a:glow rad="127000">
                    <a:schemeClr val="bg1"/>
                  </a:glow>
                </a:effectLst>
              </a:rPr>
              <a:t>2</a:t>
            </a:r>
          </a:p>
        </p:txBody>
      </p:sp>
      <p:grpSp>
        <p:nvGrpSpPr>
          <p:cNvPr id="6" name="Group 7"/>
          <p:cNvGrpSpPr>
            <a:grpSpLocks/>
          </p:cNvGrpSpPr>
          <p:nvPr/>
        </p:nvGrpSpPr>
        <p:grpSpPr bwMode="auto">
          <a:xfrm>
            <a:off x="2125036" y="1395420"/>
            <a:ext cx="3578721" cy="5101159"/>
            <a:chOff x="1658" y="3642"/>
            <a:chExt cx="3168" cy="4514"/>
          </a:xfrm>
        </p:grpSpPr>
        <p:pic>
          <p:nvPicPr>
            <p:cNvPr id="1032" name="図 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58" y="3642"/>
              <a:ext cx="3152" cy="4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p:cNvSpPr txBox="1">
              <a:spLocks noChangeArrowheads="1"/>
            </p:cNvSpPr>
            <p:nvPr/>
          </p:nvSpPr>
          <p:spPr bwMode="auto">
            <a:xfrm>
              <a:off x="3624" y="5312"/>
              <a:ext cx="1202"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295" tIns="8890" rIns="74295" bIns="889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smtClean="0">
                  <a:ln>
                    <a:noFill/>
                  </a:ln>
                  <a:solidFill>
                    <a:schemeClr val="tx1"/>
                  </a:solidFill>
                  <a:effectLst/>
                  <a:latin typeface="Arial" panose="020B0604020202020204" pitchFamily="34" charset="0"/>
                  <a:ea typeface="ＭＳ 明朝" panose="02020609040205080304" pitchFamily="17" charset="-128"/>
                </a:rPr>
                <a:t>Heat exchanger</a:t>
              </a:r>
              <a:endParaRPr kumimoji="0" lang="ja-JP" altLang="ja-JP" sz="3600" b="0" i="0" u="none" strike="noStrike" cap="none" normalizeH="0" baseline="0" smtClean="0">
                <a:ln>
                  <a:noFill/>
                </a:ln>
                <a:solidFill>
                  <a:schemeClr val="tx1"/>
                </a:solidFill>
                <a:effectLst/>
                <a:latin typeface="Arial" panose="020B0604020202020204" pitchFamily="34" charset="0"/>
              </a:endParaRPr>
            </a:p>
          </p:txBody>
        </p:sp>
        <p:sp>
          <p:nvSpPr>
            <p:cNvPr id="9" name="Text Box 10"/>
            <p:cNvSpPr txBox="1">
              <a:spLocks noChangeArrowheads="1"/>
            </p:cNvSpPr>
            <p:nvPr/>
          </p:nvSpPr>
          <p:spPr bwMode="auto">
            <a:xfrm>
              <a:off x="3161" y="6675"/>
              <a:ext cx="1202"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295" tIns="8890" rIns="74295" bIns="889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smtClean="0">
                  <a:ln>
                    <a:noFill/>
                  </a:ln>
                  <a:solidFill>
                    <a:schemeClr val="tx1"/>
                  </a:solidFill>
                  <a:effectLst/>
                  <a:latin typeface="Arial" panose="020B0604020202020204" pitchFamily="34" charset="0"/>
                  <a:ea typeface="ＭＳ 明朝" panose="02020609040205080304" pitchFamily="17" charset="-128"/>
                </a:rPr>
                <a:t>Core</a:t>
              </a:r>
              <a:endParaRPr kumimoji="0" lang="ja-JP" altLang="ja-JP" sz="3600" b="0" i="0" u="none" strike="noStrike" cap="none" normalizeH="0" baseline="0" smtClean="0">
                <a:ln>
                  <a:noFill/>
                </a:ln>
                <a:solidFill>
                  <a:schemeClr val="tx1"/>
                </a:solidFill>
                <a:effectLst/>
                <a:latin typeface="Arial" panose="020B0604020202020204" pitchFamily="34" charset="0"/>
              </a:endParaRPr>
            </a:p>
          </p:txBody>
        </p:sp>
        <p:sp>
          <p:nvSpPr>
            <p:cNvPr id="10" name="Text Box 11"/>
            <p:cNvSpPr txBox="1">
              <a:spLocks noChangeArrowheads="1"/>
            </p:cNvSpPr>
            <p:nvPr/>
          </p:nvSpPr>
          <p:spPr bwMode="auto">
            <a:xfrm>
              <a:off x="3400" y="3890"/>
              <a:ext cx="1202"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295" tIns="8890" rIns="74295" bIns="889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smtClean="0">
                  <a:ln>
                    <a:noFill/>
                  </a:ln>
                  <a:solidFill>
                    <a:schemeClr val="tx1"/>
                  </a:solidFill>
                  <a:effectLst/>
                  <a:latin typeface="Arial" panose="020B0604020202020204" pitchFamily="34" charset="0"/>
                  <a:ea typeface="ＭＳ 明朝" panose="02020609040205080304" pitchFamily="17" charset="-128"/>
                </a:rPr>
                <a:t>Pump</a:t>
              </a:r>
              <a:endParaRPr kumimoji="0" lang="ja-JP" altLang="ja-JP" sz="3600" b="0" i="0" u="none" strike="noStrike" cap="none" normalizeH="0" baseline="0" smtClean="0">
                <a:ln>
                  <a:noFill/>
                </a:ln>
                <a:solidFill>
                  <a:schemeClr val="tx1"/>
                </a:solidFill>
                <a:effectLst/>
                <a:latin typeface="Arial" panose="020B0604020202020204" pitchFamily="34" charset="0"/>
              </a:endParaRPr>
            </a:p>
          </p:txBody>
        </p:sp>
      </p:grpSp>
      <p:sp>
        <p:nvSpPr>
          <p:cNvPr id="11" name="テキスト ボックス 10"/>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142889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4031873"/>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a:effectLst>
                  <a:glow rad="127000">
                    <a:schemeClr val="bg1"/>
                  </a:glow>
                </a:effectLst>
              </a:rPr>
              <a:t>】</a:t>
            </a:r>
            <a:r>
              <a:rPr lang="en-US" altLang="ja-JP" sz="1600" dirty="0" err="1" smtClean="0">
                <a:effectLst>
                  <a:glow rad="127000">
                    <a:schemeClr val="bg1"/>
                  </a:glow>
                </a:effectLst>
              </a:rPr>
              <a:t>Wasteburner</a:t>
            </a:r>
            <a:endParaRPr lang="en-US" altLang="ja-JP" sz="1600" baseline="300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主要な国</a:t>
            </a:r>
            <a:r>
              <a:rPr lang="en-US" altLang="ja-JP" sz="1600" dirty="0" smtClean="0">
                <a:effectLst>
                  <a:glow rad="127000">
                    <a:schemeClr val="bg1"/>
                  </a:glow>
                </a:effectLst>
              </a:rPr>
              <a:t>】</a:t>
            </a:r>
            <a:r>
              <a:rPr lang="ja-JP" altLang="en-US" sz="1600" dirty="0" smtClean="0">
                <a:effectLst>
                  <a:glow rad="127000">
                    <a:schemeClr val="bg1"/>
                  </a:glow>
                </a:effectLst>
              </a:rPr>
              <a:t>デンマーク</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開発主体</a:t>
            </a:r>
            <a:r>
              <a:rPr lang="en-US" altLang="ja-JP" sz="1600" dirty="0">
                <a:effectLst>
                  <a:glow rad="127000">
                    <a:schemeClr val="bg1"/>
                  </a:glow>
                </a:effectLst>
              </a:rPr>
              <a:t>】Copenhagen Atomics</a:t>
            </a:r>
            <a:r>
              <a:rPr lang="ja-JP" altLang="en-US" sz="1600" dirty="0" smtClean="0">
                <a:effectLst>
                  <a:glow rad="127000">
                    <a:schemeClr val="bg1"/>
                  </a:glow>
                </a:effectLst>
              </a:rPr>
              <a:t>社</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主要人物</a:t>
            </a:r>
            <a:r>
              <a:rPr lang="en-US" altLang="ja-JP" sz="1600" dirty="0">
                <a:effectLst>
                  <a:glow rad="127000">
                    <a:schemeClr val="bg1"/>
                  </a:glow>
                </a:effectLst>
              </a:rPr>
              <a:t>】Thomas Jam Pedersen</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提案時期</a:t>
            </a:r>
            <a:r>
              <a:rPr lang="en-US" altLang="ja-JP" sz="1600" dirty="0" smtClean="0">
                <a:effectLst>
                  <a:glow rad="127000">
                    <a:schemeClr val="bg1"/>
                  </a:glow>
                </a:effectLst>
              </a:rPr>
              <a:t>】2014</a:t>
            </a:r>
            <a:r>
              <a:rPr lang="ja-JP" altLang="en-US" sz="1600" dirty="0" smtClean="0">
                <a:effectLst>
                  <a:glow rad="127000">
                    <a:schemeClr val="bg1"/>
                  </a:glow>
                </a:effectLst>
              </a:rPr>
              <a:t>年</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炉の特徴</a:t>
            </a:r>
            <a:r>
              <a:rPr lang="en-US" altLang="ja-JP" sz="1600" dirty="0" smtClean="0">
                <a:effectLst>
                  <a:glow rad="127000">
                    <a:schemeClr val="bg1"/>
                  </a:glow>
                </a:effectLst>
              </a:rPr>
              <a:t>】</a:t>
            </a:r>
          </a:p>
          <a:p>
            <a:pPr marL="285750" indent="-285750">
              <a:buFont typeface="Arial" panose="020B0604020202020204" pitchFamily="34" charset="0"/>
              <a:buChar char="•"/>
            </a:pPr>
            <a:r>
              <a:rPr lang="en-US" altLang="ja-JP" sz="1600" dirty="0" smtClean="0">
                <a:effectLst>
                  <a:glow rad="127000">
                    <a:schemeClr val="bg1"/>
                  </a:glow>
                </a:effectLst>
              </a:rPr>
              <a:t>MSRE</a:t>
            </a:r>
            <a:r>
              <a:rPr lang="ja-JP" altLang="en-US" sz="1600" dirty="0" smtClean="0">
                <a:effectLst>
                  <a:glow rad="127000">
                    <a:schemeClr val="bg1"/>
                  </a:glow>
                </a:effectLst>
              </a:rPr>
              <a:t>の流れをくむオーソドックスな構成と主張するが、詳細は不明。</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炉の設置／交換方法のみ図示</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出力は、プロトタイプで</a:t>
            </a:r>
            <a:r>
              <a:rPr lang="en-US" altLang="ja-JP" sz="1600" dirty="0" smtClean="0">
                <a:effectLst>
                  <a:glow rad="127000">
                    <a:schemeClr val="bg1"/>
                  </a:glow>
                </a:effectLst>
              </a:rPr>
              <a:t>50MWth</a:t>
            </a:r>
            <a:r>
              <a:rPr lang="ja-JP" altLang="en-US" sz="1600" dirty="0" smtClean="0">
                <a:effectLst>
                  <a:glow rad="127000">
                    <a:schemeClr val="bg1"/>
                  </a:glow>
                </a:effectLst>
              </a:rPr>
              <a:t>であることから、オーソドックスな熱交換システム（一次系、二次系、水</a:t>
            </a:r>
            <a:r>
              <a:rPr lang="en-US" altLang="ja-JP" sz="1600" dirty="0" smtClean="0">
                <a:effectLst>
                  <a:glow rad="127000">
                    <a:schemeClr val="bg1"/>
                  </a:glow>
                </a:effectLst>
              </a:rPr>
              <a:t>―</a:t>
            </a:r>
            <a:r>
              <a:rPr lang="ja-JP" altLang="en-US" sz="1600" dirty="0" smtClean="0">
                <a:effectLst>
                  <a:glow rad="127000">
                    <a:schemeClr val="bg1"/>
                  </a:glow>
                </a:effectLst>
              </a:rPr>
              <a:t>蒸気系）を採用すると想像される。</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課　　題</a:t>
            </a:r>
            <a:r>
              <a:rPr lang="en-US" altLang="ja-JP" sz="1600" dirty="0">
                <a:effectLst>
                  <a:glow rad="127000">
                    <a:schemeClr val="bg1"/>
                  </a:glow>
                </a:effectLst>
              </a:rPr>
              <a:t>】</a:t>
            </a:r>
          </a:p>
          <a:p>
            <a:pPr marL="285750" indent="-285750">
              <a:buFont typeface="Arial" panose="020B0604020202020204" pitchFamily="34" charset="0"/>
              <a:buChar char="•"/>
            </a:pPr>
            <a:r>
              <a:rPr lang="en-US" altLang="ja-JP" sz="1600" dirty="0" err="1" smtClean="0">
                <a:effectLst>
                  <a:glow rad="127000">
                    <a:schemeClr val="bg1"/>
                  </a:glow>
                </a:effectLst>
              </a:rPr>
              <a:t>ThorCon</a:t>
            </a:r>
            <a:r>
              <a:rPr lang="ja-JP" altLang="en-US" sz="1600" dirty="0" smtClean="0">
                <a:effectLst>
                  <a:glow rad="127000">
                    <a:schemeClr val="bg1"/>
                  </a:glow>
                </a:effectLst>
              </a:rPr>
              <a:t>と同様、これまでの</a:t>
            </a:r>
            <a:r>
              <a:rPr lang="en-US" altLang="ja-JP" sz="1600" dirty="0" smtClean="0">
                <a:effectLst>
                  <a:glow rad="127000">
                    <a:schemeClr val="bg1"/>
                  </a:glow>
                </a:effectLst>
              </a:rPr>
              <a:t>MSRE</a:t>
            </a:r>
            <a:r>
              <a:rPr lang="ja-JP" altLang="en-US" sz="1600" dirty="0" smtClean="0">
                <a:effectLst>
                  <a:glow rad="127000">
                    <a:schemeClr val="bg1"/>
                  </a:glow>
                </a:effectLst>
              </a:rPr>
              <a:t>／</a:t>
            </a:r>
            <a:r>
              <a:rPr lang="en-US" altLang="ja-JP" sz="1600" dirty="0" smtClean="0">
                <a:effectLst>
                  <a:glow rad="127000">
                    <a:schemeClr val="bg1"/>
                  </a:glow>
                </a:effectLst>
              </a:rPr>
              <a:t>MSBR</a:t>
            </a:r>
            <a:r>
              <a:rPr lang="ja-JP" altLang="en-US" sz="1600" dirty="0" smtClean="0">
                <a:effectLst>
                  <a:glow rad="127000">
                    <a:schemeClr val="bg1"/>
                  </a:glow>
                </a:effectLst>
              </a:rPr>
              <a:t>の研究開発で明らかになった課題、特に熱交換系の課題は残存するだろう。</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特記事項</a:t>
            </a:r>
            <a:r>
              <a:rPr lang="en-US" altLang="ja-JP" sz="1600" dirty="0" smtClean="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後述のもう一社とは、起源は同じだが、途中で方針の相違から仲たがい。</a:t>
            </a:r>
            <a:r>
              <a:rPr lang="en-US" altLang="ja-JP" sz="1600" dirty="0" err="1" smtClean="0">
                <a:effectLst>
                  <a:glow rad="127000">
                    <a:schemeClr val="bg1"/>
                  </a:glow>
                </a:effectLst>
              </a:rPr>
              <a:t>Wasteburner</a:t>
            </a:r>
            <a:r>
              <a:rPr lang="ja-JP" altLang="en-US" sz="1600" dirty="0" smtClean="0">
                <a:effectLst>
                  <a:glow rad="127000">
                    <a:schemeClr val="bg1"/>
                  </a:glow>
                </a:effectLst>
              </a:rPr>
              <a:t>の名前も「こちらが本家！」「いや、こちらが元祖！」とけんかしている。</a:t>
            </a:r>
            <a:endParaRPr lang="en-US" altLang="ja-JP" sz="1600" dirty="0" smtClean="0">
              <a:effectLst>
                <a:glow rad="127000">
                  <a:schemeClr val="bg1"/>
                </a:glow>
              </a:effectLst>
            </a:endParaRPr>
          </a:p>
        </p:txBody>
      </p:sp>
      <p:sp>
        <p:nvSpPr>
          <p:cNvPr id="6" name="テキスト ボックス 5"/>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212448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33855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a:t>
            </a:r>
            <a:r>
              <a:rPr lang="en-US" altLang="ja-JP" sz="1600" dirty="0" err="1" smtClean="0">
                <a:effectLst>
                  <a:glow rad="127000">
                    <a:schemeClr val="bg1"/>
                  </a:glow>
                </a:effectLst>
              </a:rPr>
              <a:t>Wasteburner</a:t>
            </a:r>
            <a:endParaRPr lang="en-US" altLang="ja-JP" sz="1600" baseline="30000" dirty="0" smtClean="0">
              <a:effectLst>
                <a:glow rad="127000">
                  <a:schemeClr val="bg1"/>
                </a:glow>
              </a:effectLst>
            </a:endParaRPr>
          </a:p>
        </p:txBody>
      </p:sp>
      <p:pic>
        <p:nvPicPr>
          <p:cNvPr id="6146" name="図 25"/>
          <p:cNvPicPr>
            <a:picLocks noChangeAspect="1" noChangeArrowheads="1"/>
          </p:cNvPicPr>
          <p:nvPr/>
        </p:nvPicPr>
        <p:blipFill>
          <a:blip r:embed="rId2" cstate="email">
            <a:extLst>
              <a:ext uri="{28A0092B-C50C-407E-A947-70E740481C1C}">
                <a14:useLocalDpi xmlns:a14="http://schemas.microsoft.com/office/drawing/2010/main"/>
              </a:ext>
            </a:extLst>
          </a:blip>
          <a:srcRect l="2489"/>
          <a:stretch>
            <a:fillRect/>
          </a:stretch>
        </p:blipFill>
        <p:spPr bwMode="auto">
          <a:xfrm>
            <a:off x="986191" y="1781097"/>
            <a:ext cx="6441435" cy="490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29046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5016758"/>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a:t>
            </a:r>
            <a:r>
              <a:rPr lang="en-US" altLang="ja-JP" sz="1600" dirty="0" err="1" smtClean="0">
                <a:effectLst>
                  <a:glow rad="127000">
                    <a:schemeClr val="bg1"/>
                  </a:glow>
                </a:effectLst>
              </a:rPr>
              <a:t>SWaB</a:t>
            </a:r>
            <a:r>
              <a:rPr lang="en-US" altLang="ja-JP" sz="1600" dirty="0" smtClean="0">
                <a:effectLst>
                  <a:glow rad="127000">
                    <a:schemeClr val="bg1"/>
                  </a:glow>
                </a:effectLst>
              </a:rPr>
              <a:t> </a:t>
            </a:r>
            <a:r>
              <a:rPr lang="en-US" altLang="ja-JP" sz="1600" dirty="0">
                <a:effectLst>
                  <a:glow rad="127000">
                    <a:schemeClr val="bg1"/>
                  </a:glow>
                </a:effectLst>
              </a:rPr>
              <a:t>(Seaborg Technologies </a:t>
            </a:r>
            <a:r>
              <a:rPr lang="en-US" altLang="ja-JP" sz="1600" dirty="0" err="1">
                <a:effectLst>
                  <a:glow rad="127000">
                    <a:schemeClr val="bg1"/>
                  </a:glow>
                </a:effectLst>
              </a:rPr>
              <a:t>Wasteburner</a:t>
            </a:r>
            <a:r>
              <a:rPr lang="en-US" altLang="ja-JP" sz="1600" dirty="0" smtClean="0">
                <a:effectLst>
                  <a:glow rad="127000">
                    <a:schemeClr val="bg1"/>
                  </a:glow>
                </a:effectLst>
              </a:rPr>
              <a:t>)</a:t>
            </a:r>
          </a:p>
          <a:p>
            <a:r>
              <a:rPr lang="en-US" altLang="ja-JP" sz="1600" dirty="0" smtClean="0">
                <a:effectLst>
                  <a:glow rad="127000">
                    <a:schemeClr val="bg1"/>
                  </a:glow>
                </a:effectLst>
              </a:rPr>
              <a:t>【</a:t>
            </a:r>
            <a:r>
              <a:rPr lang="ja-JP" altLang="en-US" sz="1600" dirty="0" smtClean="0">
                <a:effectLst>
                  <a:glow rad="127000">
                    <a:schemeClr val="bg1"/>
                  </a:glow>
                </a:effectLst>
              </a:rPr>
              <a:t>主要な国</a:t>
            </a:r>
            <a:r>
              <a:rPr lang="en-US" altLang="ja-JP" sz="1600" dirty="0" smtClean="0">
                <a:effectLst>
                  <a:glow rad="127000">
                    <a:schemeClr val="bg1"/>
                  </a:glow>
                </a:effectLst>
              </a:rPr>
              <a:t>】</a:t>
            </a:r>
            <a:r>
              <a:rPr lang="ja-JP" altLang="en-US" sz="1600" dirty="0" smtClean="0">
                <a:effectLst>
                  <a:glow rad="127000">
                    <a:schemeClr val="bg1"/>
                  </a:glow>
                </a:effectLst>
              </a:rPr>
              <a:t>デンマーク</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開発主体</a:t>
            </a:r>
            <a:r>
              <a:rPr lang="en-US" altLang="ja-JP" sz="1600" dirty="0">
                <a:effectLst>
                  <a:glow rad="127000">
                    <a:schemeClr val="bg1"/>
                  </a:glow>
                </a:effectLst>
              </a:rPr>
              <a:t>】Seaborg Technologies</a:t>
            </a:r>
            <a:r>
              <a:rPr lang="ja-JP" altLang="en-US" sz="1600" dirty="0" smtClean="0">
                <a:effectLst>
                  <a:glow rad="127000">
                    <a:schemeClr val="bg1"/>
                  </a:glow>
                </a:effectLst>
              </a:rPr>
              <a:t>社</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主要人物</a:t>
            </a:r>
            <a:r>
              <a:rPr lang="en-US" altLang="ja-JP" sz="1600" dirty="0">
                <a:effectLst>
                  <a:glow rad="127000">
                    <a:schemeClr val="bg1"/>
                  </a:glow>
                </a:effectLst>
              </a:rPr>
              <a:t>】Morten </a:t>
            </a:r>
            <a:r>
              <a:rPr lang="en-US" altLang="ja-JP" sz="1600" dirty="0" err="1">
                <a:effectLst>
                  <a:glow rad="127000">
                    <a:schemeClr val="bg1"/>
                  </a:glow>
                </a:effectLst>
              </a:rPr>
              <a:t>Jørgensen</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提案時期</a:t>
            </a:r>
            <a:r>
              <a:rPr lang="en-US" altLang="ja-JP" sz="1600" dirty="0" smtClean="0">
                <a:effectLst>
                  <a:glow rad="127000">
                    <a:schemeClr val="bg1"/>
                  </a:glow>
                </a:effectLst>
              </a:rPr>
              <a:t>】2014</a:t>
            </a:r>
            <a:r>
              <a:rPr lang="ja-JP" altLang="en-US" sz="1600" dirty="0" smtClean="0">
                <a:effectLst>
                  <a:glow rad="127000">
                    <a:schemeClr val="bg1"/>
                  </a:glow>
                </a:effectLst>
              </a:rPr>
              <a:t>年</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炉の特徴</a:t>
            </a:r>
            <a:r>
              <a:rPr lang="en-US" altLang="ja-JP" sz="1600" dirty="0" smtClean="0">
                <a:effectLst>
                  <a:glow rad="127000">
                    <a:schemeClr val="bg1"/>
                  </a:glow>
                </a:effectLst>
              </a:rPr>
              <a:t>】</a:t>
            </a:r>
          </a:p>
          <a:p>
            <a:pPr marL="285750" indent="-285750">
              <a:buFont typeface="Arial" panose="020B0604020202020204" pitchFamily="34" charset="0"/>
              <a:buChar char="•"/>
            </a:pPr>
            <a:r>
              <a:rPr lang="en-US" altLang="ja-JP" sz="1600" dirty="0" smtClean="0">
                <a:effectLst>
                  <a:glow rad="127000">
                    <a:schemeClr val="bg1"/>
                  </a:glow>
                </a:effectLst>
              </a:rPr>
              <a:t>MSRE</a:t>
            </a:r>
            <a:r>
              <a:rPr lang="ja-JP" altLang="en-US" sz="1600" dirty="0" smtClean="0">
                <a:effectLst>
                  <a:glow rad="127000">
                    <a:schemeClr val="bg1"/>
                  </a:glow>
                </a:effectLst>
              </a:rPr>
              <a:t>の流れをくむオーソドックスな構成。</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黒鉛減速体は</a:t>
            </a:r>
            <a:r>
              <a:rPr lang="en-US" altLang="ja-JP" sz="1600" dirty="0" smtClean="0">
                <a:effectLst>
                  <a:glow rad="127000">
                    <a:schemeClr val="bg1"/>
                  </a:glow>
                </a:effectLst>
              </a:rPr>
              <a:t>MSRE</a:t>
            </a:r>
            <a:r>
              <a:rPr lang="ja-JP" altLang="en-US" sz="1600" dirty="0" smtClean="0">
                <a:effectLst>
                  <a:glow rad="127000">
                    <a:schemeClr val="bg1"/>
                  </a:glow>
                </a:effectLst>
              </a:rPr>
              <a:t>と</a:t>
            </a:r>
            <a:r>
              <a:rPr lang="ja-JP" altLang="en-US" sz="1600" dirty="0">
                <a:effectLst>
                  <a:glow rad="127000">
                    <a:schemeClr val="bg1"/>
                  </a:glow>
                </a:effectLst>
              </a:rPr>
              <a:t>同様</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出力は、</a:t>
            </a:r>
            <a:r>
              <a:rPr lang="en-US" altLang="ja-JP" sz="1600" dirty="0" smtClean="0">
                <a:effectLst>
                  <a:glow rad="127000">
                    <a:schemeClr val="bg1"/>
                  </a:glow>
                </a:effectLst>
              </a:rPr>
              <a:t>Copenhagen Atomics</a:t>
            </a:r>
            <a:r>
              <a:rPr lang="ja-JP" altLang="en-US" sz="1600" dirty="0" smtClean="0">
                <a:effectLst>
                  <a:glow rad="127000">
                    <a:schemeClr val="bg1"/>
                  </a:glow>
                </a:effectLst>
              </a:rPr>
              <a:t>と同じくプロトタイプで</a:t>
            </a:r>
            <a:r>
              <a:rPr lang="en-US" altLang="ja-JP" sz="1600" dirty="0" smtClean="0">
                <a:effectLst>
                  <a:glow rad="127000">
                    <a:schemeClr val="bg1"/>
                  </a:glow>
                </a:effectLst>
              </a:rPr>
              <a:t>50MWth</a:t>
            </a:r>
            <a:r>
              <a:rPr lang="ja-JP" altLang="en-US" sz="1600" dirty="0" smtClean="0">
                <a:effectLst>
                  <a:glow rad="127000">
                    <a:schemeClr val="bg1"/>
                  </a:glow>
                </a:effectLst>
              </a:rPr>
              <a:t>であるが、</a:t>
            </a:r>
            <a:r>
              <a:rPr lang="en-US" altLang="ja-JP" sz="1600" dirty="0" err="1" smtClean="0">
                <a:effectLst>
                  <a:glow rad="127000">
                    <a:schemeClr val="bg1"/>
                  </a:glow>
                </a:effectLst>
              </a:rPr>
              <a:t>SWaB</a:t>
            </a:r>
            <a:r>
              <a:rPr lang="ja-JP" altLang="en-US" sz="1600" dirty="0" smtClean="0">
                <a:effectLst>
                  <a:glow rad="127000">
                    <a:schemeClr val="bg1"/>
                  </a:glow>
                </a:effectLst>
              </a:rPr>
              <a:t>は</a:t>
            </a:r>
            <a:r>
              <a:rPr lang="en-US" altLang="ja-JP" sz="1600" dirty="0" smtClean="0">
                <a:effectLst>
                  <a:glow rad="127000">
                    <a:schemeClr val="bg1"/>
                  </a:glow>
                </a:effectLst>
              </a:rPr>
              <a:t>250MWth</a:t>
            </a:r>
            <a:r>
              <a:rPr lang="ja-JP" altLang="en-US" sz="1600" dirty="0" smtClean="0">
                <a:effectLst>
                  <a:glow rad="127000">
                    <a:schemeClr val="bg1"/>
                  </a:glow>
                </a:effectLst>
              </a:rPr>
              <a:t>をターゲットとすることを明記している。</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err="1" smtClean="0">
                <a:effectLst>
                  <a:glow rad="127000">
                    <a:schemeClr val="bg1"/>
                  </a:glow>
                </a:effectLst>
              </a:rPr>
              <a:t>ThorCon</a:t>
            </a:r>
            <a:r>
              <a:rPr lang="ja-JP" altLang="en-US" sz="1600" dirty="0" smtClean="0">
                <a:effectLst>
                  <a:glow rad="127000">
                    <a:schemeClr val="bg1"/>
                  </a:glow>
                </a:effectLst>
              </a:rPr>
              <a:t>や</a:t>
            </a:r>
            <a:r>
              <a:rPr lang="en-US" altLang="ja-JP" sz="1600" dirty="0" smtClean="0">
                <a:effectLst>
                  <a:glow rad="127000">
                    <a:schemeClr val="bg1"/>
                  </a:glow>
                </a:effectLst>
              </a:rPr>
              <a:t>WAMSR</a:t>
            </a:r>
            <a:r>
              <a:rPr lang="ja-JP" altLang="en-US" sz="1600" dirty="0" err="1" smtClean="0">
                <a:effectLst>
                  <a:glow rad="127000">
                    <a:schemeClr val="bg1"/>
                  </a:glow>
                </a:effectLst>
              </a:rPr>
              <a:t>、</a:t>
            </a:r>
            <a:r>
              <a:rPr lang="en-US" altLang="ja-JP" sz="1600" dirty="0" smtClean="0">
                <a:effectLst>
                  <a:glow rad="127000">
                    <a:schemeClr val="bg1"/>
                  </a:glow>
                </a:effectLst>
              </a:rPr>
              <a:t>IMSR</a:t>
            </a:r>
            <a:r>
              <a:rPr lang="en-US" altLang="ja-JP" sz="1600" baseline="30000" dirty="0" smtClean="0">
                <a:effectLst>
                  <a:glow rad="127000">
                    <a:schemeClr val="bg1"/>
                  </a:glow>
                </a:effectLst>
              </a:rPr>
              <a:t>2</a:t>
            </a:r>
            <a:r>
              <a:rPr lang="ja-JP" altLang="en-US" sz="1600" dirty="0" smtClean="0">
                <a:effectLst>
                  <a:glow rad="127000">
                    <a:schemeClr val="bg1"/>
                  </a:glow>
                </a:effectLst>
              </a:rPr>
              <a:t>と同様、黒鉛減速材は交換（</a:t>
            </a:r>
            <a:r>
              <a:rPr lang="en-US" altLang="ja-JP" sz="1600" dirty="0" smtClean="0">
                <a:effectLst>
                  <a:glow rad="127000">
                    <a:schemeClr val="bg1"/>
                  </a:glow>
                </a:effectLst>
              </a:rPr>
              <a:t>4</a:t>
            </a:r>
            <a:r>
              <a:rPr lang="ja-JP" altLang="en-US" sz="1600" dirty="0" smtClean="0">
                <a:effectLst>
                  <a:glow rad="127000">
                    <a:schemeClr val="bg1"/>
                  </a:glow>
                </a:effectLst>
              </a:rPr>
              <a:t>年ごと）。</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熱交換システムは</a:t>
            </a:r>
            <a:r>
              <a:rPr lang="en-US" altLang="ja-JP" sz="1600" dirty="0" smtClean="0">
                <a:effectLst>
                  <a:glow rad="127000">
                    <a:schemeClr val="bg1"/>
                  </a:glow>
                </a:effectLst>
              </a:rPr>
              <a:t>MSBR</a:t>
            </a:r>
            <a:r>
              <a:rPr lang="ja-JP" altLang="en-US" sz="1600" dirty="0" smtClean="0">
                <a:effectLst>
                  <a:glow rad="127000">
                    <a:schemeClr val="bg1"/>
                  </a:glow>
                </a:effectLst>
              </a:rPr>
              <a:t>と同様のオーソドックスな構成（一次系、二次系、水</a:t>
            </a:r>
            <a:r>
              <a:rPr lang="en-US" altLang="ja-JP" sz="1600" dirty="0" smtClean="0">
                <a:effectLst>
                  <a:glow rad="127000">
                    <a:schemeClr val="bg1"/>
                  </a:glow>
                </a:effectLst>
              </a:rPr>
              <a:t>―</a:t>
            </a:r>
            <a:r>
              <a:rPr lang="ja-JP" altLang="en-US" sz="1600" dirty="0" smtClean="0">
                <a:effectLst>
                  <a:glow rad="127000">
                    <a:schemeClr val="bg1"/>
                  </a:glow>
                </a:effectLst>
              </a:rPr>
              <a:t>蒸気系）</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課　　題</a:t>
            </a:r>
            <a:r>
              <a:rPr lang="en-US" altLang="ja-JP" sz="1600" dirty="0">
                <a:effectLst>
                  <a:glow rad="127000">
                    <a:schemeClr val="bg1"/>
                  </a:glow>
                </a:effectLst>
              </a:rPr>
              <a:t>】</a:t>
            </a:r>
          </a:p>
          <a:p>
            <a:pPr marL="285750" indent="-285750">
              <a:buFont typeface="Arial" panose="020B0604020202020204" pitchFamily="34" charset="0"/>
              <a:buChar char="•"/>
            </a:pPr>
            <a:r>
              <a:rPr lang="en-US" altLang="ja-JP" sz="1600" dirty="0" err="1" smtClean="0">
                <a:effectLst>
                  <a:glow rad="127000">
                    <a:schemeClr val="bg1"/>
                  </a:glow>
                </a:effectLst>
              </a:rPr>
              <a:t>ThorCon</a:t>
            </a:r>
            <a:r>
              <a:rPr lang="ja-JP" altLang="en-US" sz="1600" dirty="0" smtClean="0">
                <a:effectLst>
                  <a:glow rad="127000">
                    <a:schemeClr val="bg1"/>
                  </a:glow>
                </a:effectLst>
              </a:rPr>
              <a:t>と同様、これまでの</a:t>
            </a:r>
            <a:r>
              <a:rPr lang="en-US" altLang="ja-JP" sz="1600" dirty="0" smtClean="0">
                <a:effectLst>
                  <a:glow rad="127000">
                    <a:schemeClr val="bg1"/>
                  </a:glow>
                </a:effectLst>
              </a:rPr>
              <a:t>MSRE</a:t>
            </a:r>
            <a:r>
              <a:rPr lang="ja-JP" altLang="en-US" sz="1600" dirty="0" smtClean="0">
                <a:effectLst>
                  <a:glow rad="127000">
                    <a:schemeClr val="bg1"/>
                  </a:glow>
                </a:effectLst>
              </a:rPr>
              <a:t>／</a:t>
            </a:r>
            <a:r>
              <a:rPr lang="en-US" altLang="ja-JP" sz="1600" dirty="0" smtClean="0">
                <a:effectLst>
                  <a:glow rad="127000">
                    <a:schemeClr val="bg1"/>
                  </a:glow>
                </a:effectLst>
              </a:rPr>
              <a:t>MSBR</a:t>
            </a:r>
            <a:r>
              <a:rPr lang="ja-JP" altLang="en-US" sz="1600" dirty="0" smtClean="0">
                <a:effectLst>
                  <a:glow rad="127000">
                    <a:schemeClr val="bg1"/>
                  </a:glow>
                </a:effectLst>
              </a:rPr>
              <a:t>の研究開発で明らかになった課題、特に熱交換系の課題は残存するだろう。</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特記事項</a:t>
            </a:r>
            <a:r>
              <a:rPr lang="en-US" altLang="ja-JP" sz="1600" dirty="0" smtClean="0">
                <a:effectLst>
                  <a:glow rad="127000">
                    <a:schemeClr val="bg1"/>
                  </a:glow>
                </a:effectLst>
              </a:rPr>
              <a:t>】</a:t>
            </a:r>
          </a:p>
          <a:p>
            <a:pPr marL="285750" indent="-285750">
              <a:buFont typeface="Arial" panose="020B0604020202020204" pitchFamily="34" charset="0"/>
              <a:buChar char="•"/>
            </a:pPr>
            <a:r>
              <a:rPr lang="en-US" altLang="ja-JP" sz="1600" dirty="0" smtClean="0">
                <a:effectLst>
                  <a:glow rad="127000">
                    <a:schemeClr val="bg1"/>
                  </a:glow>
                </a:effectLst>
              </a:rPr>
              <a:t>Seaborg</a:t>
            </a:r>
            <a:r>
              <a:rPr lang="ja-JP" altLang="en-US" sz="1600" dirty="0" smtClean="0">
                <a:effectLst>
                  <a:glow rad="127000">
                    <a:schemeClr val="bg1"/>
                  </a:glow>
                </a:effectLst>
              </a:rPr>
              <a:t>の</a:t>
            </a:r>
            <a:r>
              <a:rPr lang="en-US" altLang="ja-JP" sz="1600" dirty="0" err="1" smtClean="0">
                <a:effectLst>
                  <a:glow rad="127000">
                    <a:schemeClr val="bg1"/>
                  </a:glow>
                </a:effectLst>
              </a:rPr>
              <a:t>SWaB</a:t>
            </a:r>
            <a:r>
              <a:rPr lang="ja-JP" altLang="en-US" sz="1600" dirty="0" smtClean="0">
                <a:effectLst>
                  <a:glow rad="127000">
                    <a:schemeClr val="bg1"/>
                  </a:glow>
                </a:effectLst>
              </a:rPr>
              <a:t>の炉心減速材などの図から、</a:t>
            </a:r>
            <a:r>
              <a:rPr lang="en-US" altLang="ja-JP" sz="1600" dirty="0" smtClean="0">
                <a:effectLst>
                  <a:glow rad="127000">
                    <a:schemeClr val="bg1"/>
                  </a:glow>
                </a:effectLst>
              </a:rPr>
              <a:t>Copenhagen</a:t>
            </a:r>
            <a:r>
              <a:rPr lang="ja-JP" altLang="en-US" sz="1600" dirty="0" smtClean="0">
                <a:effectLst>
                  <a:glow rad="127000">
                    <a:schemeClr val="bg1"/>
                  </a:glow>
                </a:effectLst>
              </a:rPr>
              <a:t> </a:t>
            </a:r>
            <a:r>
              <a:rPr lang="en-US" altLang="ja-JP" sz="1600" dirty="0" smtClean="0">
                <a:effectLst>
                  <a:glow rad="127000">
                    <a:schemeClr val="bg1"/>
                  </a:glow>
                </a:effectLst>
              </a:rPr>
              <a:t>Atomics</a:t>
            </a:r>
            <a:r>
              <a:rPr lang="ja-JP" altLang="en-US" sz="1600" dirty="0" smtClean="0">
                <a:effectLst>
                  <a:glow rad="127000">
                    <a:schemeClr val="bg1"/>
                  </a:glow>
                </a:effectLst>
              </a:rPr>
              <a:t>の</a:t>
            </a:r>
            <a:r>
              <a:rPr lang="en-US" altLang="ja-JP" sz="1600" dirty="0" err="1" smtClean="0">
                <a:effectLst>
                  <a:glow rad="127000">
                    <a:schemeClr val="bg1"/>
                  </a:glow>
                </a:effectLst>
              </a:rPr>
              <a:t>Wasterburner</a:t>
            </a:r>
            <a:r>
              <a:rPr lang="ja-JP" altLang="en-US" sz="1600" dirty="0" smtClean="0">
                <a:effectLst>
                  <a:glow rad="127000">
                    <a:schemeClr val="bg1"/>
                  </a:glow>
                </a:effectLst>
              </a:rPr>
              <a:t>も同じような構成と思われる。（メールで聞いたところでは、「大きなものを目指すのか、小さなものを目指すのか、トリウムを前面に出すか、プルトニウムの焼却に重点を置くか、お金をどう集めるかで意見が分かれた」とは</a:t>
            </a:r>
            <a:r>
              <a:rPr lang="en-US" altLang="ja-JP" sz="1600" dirty="0" smtClean="0">
                <a:effectLst>
                  <a:glow rad="127000">
                    <a:schemeClr val="bg1"/>
                  </a:glow>
                </a:effectLst>
              </a:rPr>
              <a:t>Copenhagen Atomics</a:t>
            </a:r>
            <a:r>
              <a:rPr lang="ja-JP" altLang="en-US" sz="1600" dirty="0" smtClean="0">
                <a:effectLst>
                  <a:glow rad="127000">
                    <a:schemeClr val="bg1"/>
                  </a:glow>
                </a:effectLst>
              </a:rPr>
              <a:t>の弁）</a:t>
            </a:r>
            <a:endParaRPr lang="en-US" altLang="ja-JP" sz="1600" dirty="0" smtClean="0">
              <a:effectLst>
                <a:glow rad="127000">
                  <a:schemeClr val="bg1"/>
                </a:glow>
              </a:effectLst>
            </a:endParaRPr>
          </a:p>
        </p:txBody>
      </p:sp>
      <p:sp>
        <p:nvSpPr>
          <p:cNvPr id="6" name="テキスト ボックス 5"/>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286166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33855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a:t>
            </a:r>
            <a:r>
              <a:rPr lang="en-US" altLang="ja-JP" sz="1600" dirty="0" err="1" smtClean="0">
                <a:effectLst>
                  <a:glow rad="127000">
                    <a:schemeClr val="bg1"/>
                  </a:glow>
                </a:effectLst>
              </a:rPr>
              <a:t>SWaB</a:t>
            </a:r>
            <a:endParaRPr lang="en-US" altLang="ja-JP" sz="1600" baseline="30000" dirty="0" smtClean="0">
              <a:effectLst>
                <a:glow rad="127000">
                  <a:schemeClr val="bg1"/>
                </a:glow>
              </a:effectLst>
            </a:endParaRPr>
          </a:p>
        </p:txBody>
      </p:sp>
      <p:pic>
        <p:nvPicPr>
          <p:cNvPr id="7170" name="図 1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02947" y="1532172"/>
            <a:ext cx="3994102" cy="46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4497049" y="1395420"/>
            <a:ext cx="4465039" cy="22771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67410" y="3883728"/>
            <a:ext cx="2400495" cy="2397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22695" y="3946828"/>
            <a:ext cx="1555079" cy="194919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102175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4524315"/>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】RTMSR</a:t>
            </a:r>
          </a:p>
          <a:p>
            <a:r>
              <a:rPr lang="en-US" altLang="ja-JP" sz="1600" dirty="0" smtClean="0">
                <a:effectLst>
                  <a:glow rad="127000">
                    <a:schemeClr val="bg1"/>
                  </a:glow>
                </a:effectLst>
              </a:rPr>
              <a:t>【</a:t>
            </a:r>
            <a:r>
              <a:rPr lang="ja-JP" altLang="en-US" sz="1600" dirty="0" smtClean="0">
                <a:effectLst>
                  <a:glow rad="127000">
                    <a:schemeClr val="bg1"/>
                  </a:glow>
                </a:effectLst>
              </a:rPr>
              <a:t>主要な国</a:t>
            </a:r>
            <a:r>
              <a:rPr lang="en-US" altLang="ja-JP" sz="1600" dirty="0" smtClean="0">
                <a:effectLst>
                  <a:glow rad="127000">
                    <a:schemeClr val="bg1"/>
                  </a:glow>
                </a:effectLst>
              </a:rPr>
              <a:t>】</a:t>
            </a:r>
            <a:r>
              <a:rPr lang="ja-JP" altLang="en-US" sz="1600" dirty="0" smtClean="0">
                <a:effectLst>
                  <a:glow rad="127000">
                    <a:schemeClr val="bg1"/>
                  </a:glow>
                </a:effectLst>
              </a:rPr>
              <a:t>アメリカ</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開発主体</a:t>
            </a:r>
            <a:r>
              <a:rPr lang="en-US" altLang="ja-JP" sz="1600" dirty="0" smtClean="0">
                <a:effectLst>
                  <a:glow rad="127000">
                    <a:schemeClr val="bg1"/>
                  </a:glow>
                </a:effectLst>
              </a:rPr>
              <a:t>】</a:t>
            </a:r>
            <a:r>
              <a:rPr lang="en-US" altLang="ja-JP" sz="1600" dirty="0" err="1" smtClean="0">
                <a:effectLst>
                  <a:glow rad="127000">
                    <a:schemeClr val="bg1"/>
                  </a:glow>
                </a:effectLst>
              </a:rPr>
              <a:t>Thoreact</a:t>
            </a:r>
            <a:r>
              <a:rPr lang="ja-JP" altLang="en-US" sz="1600" dirty="0" smtClean="0">
                <a:effectLst>
                  <a:glow rad="127000">
                    <a:schemeClr val="bg1"/>
                  </a:glow>
                </a:effectLst>
              </a:rPr>
              <a:t>社</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主要人物</a:t>
            </a:r>
            <a:r>
              <a:rPr lang="en-US" altLang="ja-JP" sz="1600" dirty="0" smtClean="0">
                <a:effectLst>
                  <a:glow rad="127000">
                    <a:schemeClr val="bg1"/>
                  </a:glow>
                </a:effectLst>
              </a:rPr>
              <a:t>】Kent Millington</a:t>
            </a:r>
          </a:p>
          <a:p>
            <a:r>
              <a:rPr lang="en-US" altLang="ja-JP" sz="1600" dirty="0" smtClean="0">
                <a:effectLst>
                  <a:glow rad="127000">
                    <a:schemeClr val="bg1"/>
                  </a:glow>
                </a:effectLst>
              </a:rPr>
              <a:t>【</a:t>
            </a:r>
            <a:r>
              <a:rPr lang="ja-JP" altLang="en-US" sz="1600" dirty="0" smtClean="0">
                <a:effectLst>
                  <a:glow rad="127000">
                    <a:schemeClr val="bg1"/>
                  </a:glow>
                </a:effectLst>
              </a:rPr>
              <a:t>提案時期</a:t>
            </a:r>
            <a:r>
              <a:rPr lang="en-US" altLang="ja-JP" sz="1600" dirty="0" smtClean="0">
                <a:effectLst>
                  <a:glow rad="127000">
                    <a:schemeClr val="bg1"/>
                  </a:glow>
                </a:effectLst>
              </a:rPr>
              <a:t>】2015</a:t>
            </a:r>
            <a:r>
              <a:rPr lang="ja-JP" altLang="en-US" sz="1600" dirty="0" smtClean="0">
                <a:effectLst>
                  <a:glow rad="127000">
                    <a:schemeClr val="bg1"/>
                  </a:glow>
                </a:effectLst>
              </a:rPr>
              <a:t>年</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炉の特徴</a:t>
            </a:r>
            <a:r>
              <a:rPr lang="en-US" altLang="ja-JP" sz="1600" dirty="0" smtClean="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内容は非公開（特許は出願済みとのこと）。</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出力は</a:t>
            </a:r>
            <a:r>
              <a:rPr lang="en-US" altLang="ja-JP" sz="1600" dirty="0" smtClean="0">
                <a:effectLst>
                  <a:glow rad="127000">
                    <a:schemeClr val="bg1"/>
                  </a:glow>
                </a:effectLst>
              </a:rPr>
              <a:t>2.5MWth</a:t>
            </a:r>
            <a:r>
              <a:rPr lang="ja-JP" altLang="en-US" sz="1600" dirty="0" smtClean="0">
                <a:effectLst>
                  <a:glow rad="127000">
                    <a:schemeClr val="bg1"/>
                  </a:glow>
                </a:effectLst>
              </a:rPr>
              <a:t>～</a:t>
            </a:r>
            <a:r>
              <a:rPr lang="en-US" altLang="ja-JP" sz="1600" dirty="0" smtClean="0">
                <a:effectLst>
                  <a:glow rad="127000">
                    <a:schemeClr val="bg1"/>
                  </a:glow>
                </a:effectLst>
              </a:rPr>
              <a:t>1GWth</a:t>
            </a:r>
            <a:r>
              <a:rPr lang="ja-JP" altLang="en-US" sz="1600" dirty="0" smtClean="0">
                <a:effectLst>
                  <a:glow rad="127000">
                    <a:schemeClr val="bg1"/>
                  </a:glow>
                </a:effectLst>
              </a:rPr>
              <a:t>をカバーするという。</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同一の基本設計コンセプトで対応するのであれば、熱交換システムは</a:t>
            </a:r>
            <a:r>
              <a:rPr lang="en-US" altLang="ja-JP" sz="1600" dirty="0" smtClean="0">
                <a:effectLst>
                  <a:glow rad="127000">
                    <a:schemeClr val="bg1"/>
                  </a:glow>
                </a:effectLst>
              </a:rPr>
              <a:t>MSBR</a:t>
            </a:r>
            <a:r>
              <a:rPr lang="ja-JP" altLang="en-US" sz="1600" dirty="0" smtClean="0">
                <a:effectLst>
                  <a:glow rad="127000">
                    <a:schemeClr val="bg1"/>
                  </a:glow>
                </a:effectLst>
              </a:rPr>
              <a:t>と同様のオーソドックスな構成（一次系、二次系、水</a:t>
            </a:r>
            <a:r>
              <a:rPr lang="en-US" altLang="ja-JP" sz="1600" dirty="0" smtClean="0">
                <a:effectLst>
                  <a:glow rad="127000">
                    <a:schemeClr val="bg1"/>
                  </a:glow>
                </a:effectLst>
              </a:rPr>
              <a:t>―</a:t>
            </a:r>
            <a:r>
              <a:rPr lang="ja-JP" altLang="en-US" sz="1600" dirty="0" smtClean="0">
                <a:effectLst>
                  <a:glow rad="127000">
                    <a:schemeClr val="bg1"/>
                  </a:glow>
                </a:effectLst>
              </a:rPr>
              <a:t>蒸気系）と想像される。</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課　　題</a:t>
            </a:r>
            <a:r>
              <a:rPr lang="en-US" altLang="ja-JP" sz="1600" dirty="0">
                <a:effectLst>
                  <a:glow rad="127000">
                    <a:schemeClr val="bg1"/>
                  </a:glow>
                </a:effectLst>
              </a:rPr>
              <a:t>】</a:t>
            </a:r>
          </a:p>
          <a:p>
            <a:pPr marL="285750" indent="-285750">
              <a:buFont typeface="Arial" panose="020B0604020202020204" pitchFamily="34" charset="0"/>
              <a:buChar char="•"/>
            </a:pPr>
            <a:r>
              <a:rPr lang="en-US" altLang="ja-JP" sz="1600" dirty="0" err="1" smtClean="0">
                <a:effectLst>
                  <a:glow rad="127000">
                    <a:schemeClr val="bg1"/>
                  </a:glow>
                </a:effectLst>
              </a:rPr>
              <a:t>ThorCon</a:t>
            </a:r>
            <a:r>
              <a:rPr lang="ja-JP" altLang="en-US" sz="1600" dirty="0" smtClean="0">
                <a:effectLst>
                  <a:glow rad="127000">
                    <a:schemeClr val="bg1"/>
                  </a:glow>
                </a:effectLst>
              </a:rPr>
              <a:t>と同様、これまでの</a:t>
            </a:r>
            <a:r>
              <a:rPr lang="en-US" altLang="ja-JP" sz="1600" dirty="0" smtClean="0">
                <a:effectLst>
                  <a:glow rad="127000">
                    <a:schemeClr val="bg1"/>
                  </a:glow>
                </a:effectLst>
              </a:rPr>
              <a:t>MSRE</a:t>
            </a:r>
            <a:r>
              <a:rPr lang="ja-JP" altLang="en-US" sz="1600" dirty="0" smtClean="0">
                <a:effectLst>
                  <a:glow rad="127000">
                    <a:schemeClr val="bg1"/>
                  </a:glow>
                </a:effectLst>
              </a:rPr>
              <a:t>／</a:t>
            </a:r>
            <a:r>
              <a:rPr lang="en-US" altLang="ja-JP" sz="1600" dirty="0" smtClean="0">
                <a:effectLst>
                  <a:glow rad="127000">
                    <a:schemeClr val="bg1"/>
                  </a:glow>
                </a:effectLst>
              </a:rPr>
              <a:t>MSBR</a:t>
            </a:r>
            <a:r>
              <a:rPr lang="ja-JP" altLang="en-US" sz="1600" dirty="0" smtClean="0">
                <a:effectLst>
                  <a:glow rad="127000">
                    <a:schemeClr val="bg1"/>
                  </a:glow>
                </a:effectLst>
              </a:rPr>
              <a:t>の研究開発で明らかになった課題、特に熱交換系の課題は残存するだろう。</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smtClean="0">
                <a:effectLst>
                  <a:glow rad="127000">
                    <a:schemeClr val="bg1"/>
                  </a:glow>
                </a:effectLst>
              </a:rPr>
              <a:t>MSBR</a:t>
            </a:r>
            <a:r>
              <a:rPr lang="ja-JP" altLang="en-US" sz="1600" dirty="0" smtClean="0">
                <a:effectLst>
                  <a:glow rad="127000">
                    <a:schemeClr val="bg1"/>
                  </a:glow>
                </a:effectLst>
              </a:rPr>
              <a:t>で提案された熱交換系を</a:t>
            </a:r>
            <a:r>
              <a:rPr lang="en-US" altLang="ja-JP" sz="1600" dirty="0" smtClean="0">
                <a:effectLst>
                  <a:glow rad="127000">
                    <a:schemeClr val="bg1"/>
                  </a:glow>
                </a:effectLst>
              </a:rPr>
              <a:t>2.5MWth</a:t>
            </a:r>
            <a:r>
              <a:rPr lang="ja-JP" altLang="en-US" sz="1600" dirty="0" smtClean="0">
                <a:effectLst>
                  <a:glow rad="127000">
                    <a:schemeClr val="bg1"/>
                  </a:glow>
                </a:effectLst>
              </a:rPr>
              <a:t>の小規模熱出力にまで適用すると、冗長な構成となることから、低コストを実現することは難しい。</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特記事項</a:t>
            </a:r>
            <a:r>
              <a:rPr lang="en-US" altLang="ja-JP" sz="1600" dirty="0" smtClean="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精力的に日本国内でもロビー活動。ご存知の方も多いはず。</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smtClean="0">
                <a:effectLst>
                  <a:glow rad="127000">
                    <a:schemeClr val="bg1"/>
                  </a:glow>
                </a:effectLst>
              </a:rPr>
              <a:t>RTMSR</a:t>
            </a:r>
            <a:r>
              <a:rPr lang="ja-JP" altLang="en-US" sz="1600" dirty="0" smtClean="0">
                <a:effectLst>
                  <a:glow rad="127000">
                    <a:schemeClr val="bg1"/>
                  </a:glow>
                </a:effectLst>
              </a:rPr>
              <a:t>の由来も不明</a:t>
            </a:r>
            <a:endParaRPr lang="en-US" altLang="ja-JP" sz="1600" dirty="0" smtClean="0">
              <a:effectLst>
                <a:glow rad="127000">
                  <a:schemeClr val="bg1"/>
                </a:glow>
              </a:effectLst>
            </a:endParaRPr>
          </a:p>
        </p:txBody>
      </p:sp>
      <p:sp>
        <p:nvSpPr>
          <p:cNvPr id="6" name="テキスト ボックス 5"/>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406184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8630" y="2209800"/>
            <a:ext cx="8206740" cy="2438400"/>
          </a:xfrm>
          <a:prstGeom prst="rect">
            <a:avLst/>
          </a:prstGeom>
        </p:spPr>
      </p:pic>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33855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】RTMSR</a:t>
            </a:r>
            <a:endParaRPr lang="en-US" altLang="ja-JP" sz="1600" baseline="30000" dirty="0" smtClean="0">
              <a:effectLst>
                <a:glow rad="127000">
                  <a:schemeClr val="bg1"/>
                </a:glow>
              </a:effectLst>
            </a:endParaRPr>
          </a:p>
        </p:txBody>
      </p:sp>
      <p:sp>
        <p:nvSpPr>
          <p:cNvPr id="2" name="テキスト ボックス 1"/>
          <p:cNvSpPr txBox="1"/>
          <p:nvPr/>
        </p:nvSpPr>
        <p:spPr>
          <a:xfrm>
            <a:off x="3815356" y="2385766"/>
            <a:ext cx="4856813" cy="369332"/>
          </a:xfrm>
          <a:prstGeom prst="rect">
            <a:avLst/>
          </a:prstGeom>
          <a:noFill/>
        </p:spPr>
        <p:txBody>
          <a:bodyPr wrap="square" rtlCol="0">
            <a:spAutoFit/>
          </a:bodyPr>
          <a:lstStyle/>
          <a:p>
            <a:r>
              <a:rPr kumimoji="1" lang="ja-JP" altLang="en-US" dirty="0" smtClean="0"/>
              <a:t>図はあるが、守秘義務のため、公開不可</a:t>
            </a:r>
            <a:endParaRPr kumimoji="1" lang="en-US" altLang="ja-JP" dirty="0" smtClean="0"/>
          </a:p>
        </p:txBody>
      </p:sp>
      <p:sp>
        <p:nvSpPr>
          <p:cNvPr id="8" name="テキスト ボックス 7"/>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267005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427809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a:t>
            </a:r>
            <a:r>
              <a:rPr lang="ja-JP" altLang="en-US" sz="1600" dirty="0" smtClean="0">
                <a:effectLst>
                  <a:glow rad="127000">
                    <a:schemeClr val="bg1"/>
                  </a:glow>
                </a:effectLst>
              </a:rPr>
              <a:t>小型</a:t>
            </a:r>
            <a:r>
              <a:rPr lang="ja-JP" altLang="en-US" sz="1600" dirty="0">
                <a:effectLst>
                  <a:glow rad="127000">
                    <a:schemeClr val="bg1"/>
                  </a:glow>
                </a:effectLst>
              </a:rPr>
              <a:t>一</a:t>
            </a:r>
            <a:r>
              <a:rPr lang="ja-JP" altLang="en-US" sz="1600" dirty="0" smtClean="0">
                <a:effectLst>
                  <a:glow rad="127000">
                    <a:schemeClr val="bg1"/>
                  </a:glow>
                </a:effectLst>
              </a:rPr>
              <a:t>流体溶融塩原子炉（特許より）</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主要な国</a:t>
            </a:r>
            <a:r>
              <a:rPr lang="en-US" altLang="ja-JP" sz="1600" dirty="0" smtClean="0">
                <a:effectLst>
                  <a:glow rad="127000">
                    <a:schemeClr val="bg1"/>
                  </a:glow>
                </a:effectLst>
              </a:rPr>
              <a:t>】</a:t>
            </a:r>
            <a:r>
              <a:rPr lang="ja-JP" altLang="en-US" sz="1600" dirty="0" smtClean="0">
                <a:effectLst>
                  <a:glow rad="127000">
                    <a:schemeClr val="bg1"/>
                  </a:glow>
                </a:effectLst>
              </a:rPr>
              <a:t>日本</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開発主体</a:t>
            </a:r>
            <a:r>
              <a:rPr lang="en-US" altLang="ja-JP" sz="1600" dirty="0" smtClean="0">
                <a:effectLst>
                  <a:glow rad="127000">
                    <a:schemeClr val="bg1"/>
                  </a:glow>
                </a:effectLst>
              </a:rPr>
              <a:t>】</a:t>
            </a:r>
            <a:r>
              <a:rPr lang="ja-JP" altLang="en-US" sz="1600" dirty="0" smtClean="0">
                <a:effectLst>
                  <a:glow rad="127000">
                    <a:schemeClr val="bg1"/>
                  </a:glow>
                </a:effectLst>
              </a:rPr>
              <a:t>住友</a:t>
            </a:r>
            <a:r>
              <a:rPr lang="ja-JP" altLang="en-US" sz="1600" dirty="0">
                <a:effectLst>
                  <a:glow rad="127000">
                    <a:schemeClr val="bg1"/>
                  </a:glow>
                </a:effectLst>
              </a:rPr>
              <a:t>商事</a:t>
            </a:r>
            <a:r>
              <a:rPr lang="ja-JP" altLang="en-US" sz="1600" dirty="0" smtClean="0">
                <a:effectLst>
                  <a:glow rad="127000">
                    <a:schemeClr val="bg1"/>
                  </a:glow>
                </a:effectLst>
              </a:rPr>
              <a:t>（当時）</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主要人物</a:t>
            </a:r>
            <a:r>
              <a:rPr lang="en-US" altLang="ja-JP" sz="1600" dirty="0" smtClean="0">
                <a:effectLst>
                  <a:glow rad="127000">
                    <a:schemeClr val="bg1"/>
                  </a:glow>
                </a:effectLst>
              </a:rPr>
              <a:t>】</a:t>
            </a:r>
            <a:r>
              <a:rPr lang="ja-JP" altLang="en-US" sz="1600" dirty="0" smtClean="0">
                <a:effectLst>
                  <a:glow rad="127000">
                    <a:schemeClr val="bg1"/>
                  </a:glow>
                </a:effectLst>
              </a:rPr>
              <a:t>西堀栄三郎</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提案時期</a:t>
            </a:r>
            <a:r>
              <a:rPr lang="en-US" altLang="ja-JP" sz="1600" dirty="0" smtClean="0">
                <a:effectLst>
                  <a:glow rad="127000">
                    <a:schemeClr val="bg1"/>
                  </a:glow>
                </a:effectLst>
              </a:rPr>
              <a:t>】1982</a:t>
            </a:r>
            <a:r>
              <a:rPr lang="ja-JP" altLang="en-US" sz="1600" dirty="0" smtClean="0">
                <a:effectLst>
                  <a:glow rad="127000">
                    <a:schemeClr val="bg1"/>
                  </a:glow>
                </a:effectLst>
              </a:rPr>
              <a:t>年</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炉の特徴</a:t>
            </a:r>
            <a:r>
              <a:rPr lang="en-US" altLang="ja-JP" sz="1600" dirty="0" smtClean="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西堀は、溶融塩炉の問題は炉容器の外部に設けられた熱交換器に起因すると認識</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一次系を炉容器の内部に組み込んだ構造を提案（内部熱交換器と呼ぶ）</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一次系の燃料塩が炉容器の外部に漏洩する可能性は極めて低い</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熱出力は</a:t>
            </a:r>
            <a:r>
              <a:rPr lang="en-US" altLang="ja-JP" sz="1600" dirty="0" smtClean="0">
                <a:effectLst>
                  <a:glow rad="127000">
                    <a:schemeClr val="bg1"/>
                  </a:glow>
                </a:effectLst>
              </a:rPr>
              <a:t>10</a:t>
            </a:r>
            <a:r>
              <a:rPr lang="ja-JP" altLang="en-US" sz="1600" dirty="0" smtClean="0">
                <a:effectLst>
                  <a:glow rad="127000">
                    <a:schemeClr val="bg1"/>
                  </a:glow>
                </a:effectLst>
              </a:rPr>
              <a:t>～</a:t>
            </a:r>
            <a:r>
              <a:rPr lang="en-US" altLang="ja-JP" sz="1600" dirty="0" smtClean="0">
                <a:effectLst>
                  <a:glow rad="127000">
                    <a:schemeClr val="bg1"/>
                  </a:glow>
                </a:effectLst>
              </a:rPr>
              <a:t>100MWth</a:t>
            </a:r>
            <a:r>
              <a:rPr lang="ja-JP" altLang="en-US" sz="1600" dirty="0" smtClean="0">
                <a:effectLst>
                  <a:glow rad="127000">
                    <a:schemeClr val="bg1"/>
                  </a:glow>
                </a:effectLst>
              </a:rPr>
              <a:t>を推奨</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課　　題</a:t>
            </a:r>
            <a:r>
              <a:rPr lang="en-US" altLang="ja-JP" sz="1600" dirty="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一次系の燃料塩の炉容器外への漏えいの可能性は極小化されるが、内部熱交換器の細管の腐食の可能性は残存する。</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特記事項</a:t>
            </a:r>
            <a:r>
              <a:rPr lang="en-US" altLang="ja-JP" sz="1600" dirty="0" smtClean="0">
                <a:effectLst>
                  <a:glow rad="127000">
                    <a:schemeClr val="bg1"/>
                  </a:glow>
                </a:effectLst>
              </a:rPr>
              <a:t>】</a:t>
            </a:r>
          </a:p>
          <a:p>
            <a:pPr marL="285750" indent="-285750">
              <a:buFont typeface="Arial" panose="020B0604020202020204" pitchFamily="34" charset="0"/>
              <a:buChar char="•"/>
            </a:pPr>
            <a:r>
              <a:rPr lang="ja-JP" altLang="en-US" sz="1600" dirty="0">
                <a:effectLst>
                  <a:glow rad="127000">
                    <a:schemeClr val="bg1"/>
                  </a:glow>
                </a:effectLst>
              </a:rPr>
              <a:t>炉工学的な課題を直視</a:t>
            </a:r>
            <a:r>
              <a:rPr lang="ja-JP" altLang="en-US" sz="1600" dirty="0" smtClean="0">
                <a:effectLst>
                  <a:glow rad="127000">
                    <a:schemeClr val="bg1"/>
                  </a:glow>
                </a:effectLst>
              </a:rPr>
              <a:t>した、</a:t>
            </a:r>
            <a:r>
              <a:rPr lang="en-US" altLang="ja-JP" sz="1600" dirty="0" smtClean="0">
                <a:effectLst>
                  <a:glow rad="127000">
                    <a:schemeClr val="bg1"/>
                  </a:glow>
                </a:effectLst>
              </a:rPr>
              <a:t>20</a:t>
            </a:r>
            <a:r>
              <a:rPr lang="ja-JP" altLang="en-US" sz="1600" dirty="0" smtClean="0">
                <a:effectLst>
                  <a:glow rad="127000">
                    <a:schemeClr val="bg1"/>
                  </a:glow>
                </a:effectLst>
              </a:rPr>
              <a:t>世紀で</a:t>
            </a:r>
            <a:r>
              <a:rPr lang="ja-JP" altLang="en-US" sz="1600" dirty="0">
                <a:effectLst>
                  <a:glow rad="127000">
                    <a:schemeClr val="bg1"/>
                  </a:glow>
                </a:effectLst>
              </a:rPr>
              <a:t>は最も</a:t>
            </a:r>
            <a:r>
              <a:rPr lang="ja-JP" altLang="en-US" sz="1600" dirty="0" smtClean="0">
                <a:effectLst>
                  <a:glow rad="127000">
                    <a:schemeClr val="bg1"/>
                  </a:glow>
                </a:effectLst>
              </a:rPr>
              <a:t>優れた設計</a:t>
            </a:r>
            <a:endParaRPr lang="en-US" altLang="ja-JP" sz="1600" dirty="0">
              <a:effectLst>
                <a:glow rad="127000">
                  <a:schemeClr val="bg1"/>
                </a:glow>
              </a:effectLst>
            </a:endParaRPr>
          </a:p>
          <a:p>
            <a:pPr marL="285750" indent="-285750">
              <a:buFont typeface="Arial" panose="020B0604020202020204" pitchFamily="34" charset="0"/>
              <a:buChar char="•"/>
            </a:pPr>
            <a:r>
              <a:rPr lang="en-US" altLang="ja-JP" sz="1600" dirty="0" smtClean="0">
                <a:effectLst>
                  <a:glow rad="127000">
                    <a:schemeClr val="bg1"/>
                  </a:glow>
                </a:effectLst>
              </a:rPr>
              <a:t>LeBlanc</a:t>
            </a:r>
            <a:r>
              <a:rPr lang="ja-JP" altLang="en-US" sz="1600" dirty="0" smtClean="0">
                <a:effectLst>
                  <a:glow rad="127000">
                    <a:schemeClr val="bg1"/>
                  </a:glow>
                </a:effectLst>
              </a:rPr>
              <a:t>の</a:t>
            </a:r>
            <a:r>
              <a:rPr lang="en-US" altLang="ja-JP" sz="1600" dirty="0" smtClean="0">
                <a:effectLst>
                  <a:glow rad="127000">
                    <a:schemeClr val="bg1"/>
                  </a:glow>
                </a:effectLst>
              </a:rPr>
              <a:t>IMSR</a:t>
            </a:r>
            <a:r>
              <a:rPr lang="en-US" altLang="ja-JP" sz="1600" baseline="30000" dirty="0" smtClean="0">
                <a:effectLst>
                  <a:glow rad="127000">
                    <a:schemeClr val="bg1"/>
                  </a:glow>
                </a:effectLst>
              </a:rPr>
              <a:t>2</a:t>
            </a:r>
            <a:r>
              <a:rPr lang="ja-JP" altLang="en-US" sz="1600" dirty="0" smtClean="0">
                <a:effectLst>
                  <a:glow rad="127000">
                    <a:schemeClr val="bg1"/>
                  </a:glow>
                </a:effectLst>
              </a:rPr>
              <a:t>も</a:t>
            </a:r>
            <a:r>
              <a:rPr lang="en-US" altLang="ja-JP" sz="1600" dirty="0" err="1" smtClean="0">
                <a:effectLst>
                  <a:glow rad="127000">
                    <a:schemeClr val="bg1"/>
                  </a:glow>
                </a:effectLst>
              </a:rPr>
              <a:t>Harto</a:t>
            </a:r>
            <a:r>
              <a:rPr lang="ja-JP" altLang="en-US" sz="1600" dirty="0" smtClean="0">
                <a:effectLst>
                  <a:glow rad="127000">
                    <a:schemeClr val="bg1"/>
                  </a:glow>
                </a:effectLst>
              </a:rPr>
              <a:t>の</a:t>
            </a:r>
            <a:r>
              <a:rPr lang="en-US" altLang="ja-JP" sz="1600" dirty="0" smtClean="0">
                <a:effectLst>
                  <a:glow rad="127000">
                    <a:schemeClr val="bg1"/>
                  </a:glow>
                </a:effectLst>
              </a:rPr>
              <a:t>IMSR</a:t>
            </a:r>
            <a:r>
              <a:rPr lang="en-US" altLang="ja-JP" sz="1600" baseline="30000" dirty="0" smtClean="0">
                <a:effectLst>
                  <a:glow rad="127000">
                    <a:schemeClr val="bg1"/>
                  </a:glow>
                </a:effectLst>
              </a:rPr>
              <a:t>1</a:t>
            </a:r>
            <a:r>
              <a:rPr lang="ja-JP" altLang="en-US" sz="1600" dirty="0" smtClean="0">
                <a:effectLst>
                  <a:glow rad="127000">
                    <a:schemeClr val="bg1"/>
                  </a:glow>
                </a:effectLst>
              </a:rPr>
              <a:t>も、基本的には西堀の提案の改訂版であることがわかるだろう（炉心の横方向に設置していたものを、上か下に置いたもの）</a:t>
            </a:r>
            <a:endParaRPr lang="en-US" altLang="ja-JP" sz="1600" dirty="0" smtClean="0">
              <a:effectLst>
                <a:glow rad="127000">
                  <a:schemeClr val="bg1"/>
                </a:glow>
              </a:effectLst>
            </a:endParaRPr>
          </a:p>
        </p:txBody>
      </p:sp>
      <p:sp>
        <p:nvSpPr>
          <p:cNvPr id="6" name="テキスト ボックス 5"/>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368056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33855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a:t>
            </a:r>
            <a:r>
              <a:rPr lang="ja-JP" altLang="en-US" sz="1600" dirty="0" smtClean="0">
                <a:effectLst>
                  <a:glow rad="127000">
                    <a:schemeClr val="bg1"/>
                  </a:glow>
                </a:effectLst>
              </a:rPr>
              <a:t>（特になし）西堀の提案</a:t>
            </a:r>
            <a:endParaRPr lang="en-US" altLang="ja-JP" sz="1600" baseline="30000" dirty="0" smtClean="0">
              <a:effectLst>
                <a:glow rad="127000">
                  <a:schemeClr val="bg1"/>
                </a:glow>
              </a:effectLst>
            </a:endParaRPr>
          </a:p>
        </p:txBody>
      </p:sp>
      <p:sp>
        <p:nvSpPr>
          <p:cNvPr id="8" name="テキスト ボックス 7"/>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grpSp>
        <p:nvGrpSpPr>
          <p:cNvPr id="6" name="グループ化 5"/>
          <p:cNvGrpSpPr/>
          <p:nvPr/>
        </p:nvGrpSpPr>
        <p:grpSpPr>
          <a:xfrm>
            <a:off x="2139916" y="933838"/>
            <a:ext cx="4568182" cy="5762085"/>
            <a:chOff x="2379759" y="1456943"/>
            <a:chExt cx="3605089" cy="4547286"/>
          </a:xfrm>
        </p:grpSpPr>
        <p:sp>
          <p:nvSpPr>
            <p:cNvPr id="9" name="角丸四角形 8"/>
            <p:cNvSpPr/>
            <p:nvPr/>
          </p:nvSpPr>
          <p:spPr>
            <a:xfrm>
              <a:off x="4969196" y="3183532"/>
              <a:ext cx="145209" cy="1440160"/>
            </a:xfrm>
            <a:prstGeom prst="roundRect">
              <a:avLst>
                <a:gd name="adj" fmla="val 882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3242197" y="3183532"/>
              <a:ext cx="145209" cy="1440160"/>
            </a:xfrm>
            <a:prstGeom prst="roundRect">
              <a:avLst>
                <a:gd name="adj" fmla="val 882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3746253" y="3615580"/>
              <a:ext cx="864096" cy="864096"/>
            </a:xfrm>
            <a:prstGeom prst="roundRect">
              <a:avLst>
                <a:gd name="adj" fmla="val 882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2"/>
            <p:cNvPicPr>
              <a:picLocks noChangeAspect="1" noChangeArrowheads="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rot="-120000">
              <a:off x="2379759" y="1456943"/>
              <a:ext cx="3605089" cy="454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テキスト ボックス 12"/>
          <p:cNvSpPr txBox="1"/>
          <p:nvPr/>
        </p:nvSpPr>
        <p:spPr>
          <a:xfrm>
            <a:off x="1359163" y="5021001"/>
            <a:ext cx="681597" cy="338554"/>
          </a:xfrm>
          <a:prstGeom prst="rect">
            <a:avLst/>
          </a:prstGeom>
          <a:noFill/>
        </p:spPr>
        <p:txBody>
          <a:bodyPr wrap="none" rtlCol="0">
            <a:spAutoFit/>
          </a:bodyPr>
          <a:lstStyle/>
          <a:p>
            <a:r>
              <a:rPr kumimoji="1" lang="en-US" altLang="ja-JP" sz="1600" dirty="0" smtClean="0"/>
              <a:t>Core</a:t>
            </a:r>
            <a:endParaRPr kumimoji="1" lang="ja-JP" altLang="en-US" sz="1600" dirty="0"/>
          </a:p>
        </p:txBody>
      </p:sp>
      <p:cxnSp>
        <p:nvCxnSpPr>
          <p:cNvPr id="14" name="直線矢印コネクタ 13"/>
          <p:cNvCxnSpPr/>
          <p:nvPr/>
        </p:nvCxnSpPr>
        <p:spPr>
          <a:xfrm flipV="1">
            <a:off x="2040760" y="4254360"/>
            <a:ext cx="2022499" cy="9359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858000" y="3316654"/>
            <a:ext cx="1610368" cy="584775"/>
          </a:xfrm>
          <a:prstGeom prst="rect">
            <a:avLst/>
          </a:prstGeom>
          <a:noFill/>
        </p:spPr>
        <p:txBody>
          <a:bodyPr wrap="square" rtlCol="0">
            <a:spAutoFit/>
          </a:bodyPr>
          <a:lstStyle/>
          <a:p>
            <a:r>
              <a:rPr kumimoji="1" lang="en-US" altLang="ja-JP" sz="1600" dirty="0" smtClean="0"/>
              <a:t>Internal heat exchanger</a:t>
            </a:r>
            <a:endParaRPr kumimoji="1" lang="ja-JP" altLang="en-US" sz="1600" dirty="0"/>
          </a:p>
        </p:txBody>
      </p:sp>
      <p:cxnSp>
        <p:nvCxnSpPr>
          <p:cNvPr id="16" name="直線矢印コネクタ 15"/>
          <p:cNvCxnSpPr/>
          <p:nvPr/>
        </p:nvCxnSpPr>
        <p:spPr>
          <a:xfrm flipH="1">
            <a:off x="5493896" y="3901429"/>
            <a:ext cx="1642068" cy="1534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425730" y="2255692"/>
            <a:ext cx="2309600" cy="338554"/>
          </a:xfrm>
          <a:prstGeom prst="rect">
            <a:avLst/>
          </a:prstGeom>
          <a:noFill/>
        </p:spPr>
        <p:txBody>
          <a:bodyPr wrap="square" rtlCol="0">
            <a:spAutoFit/>
          </a:bodyPr>
          <a:lstStyle/>
          <a:p>
            <a:r>
              <a:rPr kumimoji="1" lang="en-US" altLang="ja-JP" sz="1600" dirty="0" smtClean="0"/>
              <a:t>Reactor vessel</a:t>
            </a:r>
            <a:endParaRPr kumimoji="1" lang="ja-JP" altLang="en-US" sz="1600" dirty="0"/>
          </a:p>
        </p:txBody>
      </p:sp>
      <p:cxnSp>
        <p:nvCxnSpPr>
          <p:cNvPr id="18" name="直線矢印コネクタ 17"/>
          <p:cNvCxnSpPr/>
          <p:nvPr/>
        </p:nvCxnSpPr>
        <p:spPr>
          <a:xfrm>
            <a:off x="1699961" y="2670756"/>
            <a:ext cx="1532792" cy="27071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6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3528" y="1064001"/>
            <a:ext cx="8496944" cy="2115666"/>
          </a:xfrm>
        </p:spPr>
        <p:txBody>
          <a:bodyPr>
            <a:normAutofit/>
          </a:bodyPr>
          <a:lstStyle/>
          <a:p>
            <a:r>
              <a:rPr kumimoji="1" lang="ja-JP" altLang="en-US" sz="7200" dirty="0" smtClean="0">
                <a:latin typeface="HGP明朝B" pitchFamily="18" charset="-128"/>
                <a:ea typeface="HGP明朝B" pitchFamily="18" charset="-128"/>
              </a:rPr>
              <a:t>バックエンド問題</a:t>
            </a:r>
            <a:r>
              <a:rPr kumimoji="1" lang="en-US" altLang="ja-JP" dirty="0" smtClean="0">
                <a:latin typeface="HGP明朝B" pitchFamily="18" charset="-128"/>
                <a:ea typeface="HGP明朝B" pitchFamily="18" charset="-128"/>
              </a:rPr>
              <a:t/>
            </a:r>
            <a:br>
              <a:rPr kumimoji="1" lang="en-US" altLang="ja-JP" dirty="0" smtClean="0">
                <a:latin typeface="HGP明朝B" pitchFamily="18" charset="-128"/>
                <a:ea typeface="HGP明朝B" pitchFamily="18" charset="-128"/>
              </a:rPr>
            </a:br>
            <a:r>
              <a:rPr lang="ja-JP" altLang="en-US" dirty="0">
                <a:latin typeface="HGP明朝B" pitchFamily="18" charset="-128"/>
                <a:ea typeface="HGP明朝B" pitchFamily="18" charset="-128"/>
              </a:rPr>
              <a:t>そ</a:t>
            </a:r>
            <a:r>
              <a:rPr kumimoji="1" lang="ja-JP" altLang="en-US" dirty="0" smtClean="0">
                <a:latin typeface="HGP明朝B" pitchFamily="18" charset="-128"/>
                <a:ea typeface="HGP明朝B" pitchFamily="18" charset="-128"/>
              </a:rPr>
              <a:t>の解決に向けて</a:t>
            </a:r>
            <a:endParaRPr kumimoji="1" lang="ja-JP" altLang="en-US" dirty="0">
              <a:latin typeface="HGP明朝B" pitchFamily="18" charset="-128"/>
              <a:ea typeface="HGP明朝B" pitchFamily="18" charset="-128"/>
            </a:endParaRPr>
          </a:p>
        </p:txBody>
      </p:sp>
      <p:sp>
        <p:nvSpPr>
          <p:cNvPr id="3" name="サブタイトル 2"/>
          <p:cNvSpPr>
            <a:spLocks noGrp="1"/>
          </p:cNvSpPr>
          <p:nvPr>
            <p:ph type="subTitle" idx="1"/>
          </p:nvPr>
        </p:nvSpPr>
        <p:spPr/>
        <p:txBody>
          <a:bodyPr>
            <a:normAutofit fontScale="92500" lnSpcReduction="10000"/>
          </a:bodyPr>
          <a:lstStyle/>
          <a:p>
            <a:r>
              <a:rPr kumimoji="1" lang="en-US" altLang="ja-JP" dirty="0" smtClean="0">
                <a:solidFill>
                  <a:schemeClr val="tx1"/>
                </a:solidFill>
              </a:rPr>
              <a:t>2012</a:t>
            </a:r>
            <a:r>
              <a:rPr kumimoji="1" lang="ja-JP" altLang="en-US" dirty="0" smtClean="0">
                <a:solidFill>
                  <a:schemeClr val="tx1"/>
                </a:solidFill>
              </a:rPr>
              <a:t>年</a:t>
            </a:r>
            <a:r>
              <a:rPr kumimoji="1" lang="en-US" altLang="ja-JP" dirty="0" smtClean="0">
                <a:solidFill>
                  <a:schemeClr val="tx1"/>
                </a:solidFill>
              </a:rPr>
              <a:t>5</a:t>
            </a:r>
            <a:r>
              <a:rPr kumimoji="1" lang="ja-JP" altLang="en-US" dirty="0" smtClean="0">
                <a:solidFill>
                  <a:schemeClr val="tx1"/>
                </a:solidFill>
              </a:rPr>
              <a:t>月</a:t>
            </a:r>
            <a:r>
              <a:rPr kumimoji="1" lang="en-US" altLang="ja-JP" dirty="0" smtClean="0">
                <a:solidFill>
                  <a:schemeClr val="tx1"/>
                </a:solidFill>
              </a:rPr>
              <a:t>11</a:t>
            </a:r>
            <a:r>
              <a:rPr kumimoji="1" lang="ja-JP" altLang="en-US" dirty="0" smtClean="0">
                <a:solidFill>
                  <a:schemeClr val="tx1"/>
                </a:solidFill>
              </a:rPr>
              <a:t>日</a:t>
            </a:r>
            <a:endParaRPr kumimoji="1" lang="en-US" altLang="ja-JP" dirty="0" smtClean="0">
              <a:solidFill>
                <a:schemeClr val="tx1"/>
              </a:solidFill>
            </a:endParaRPr>
          </a:p>
          <a:p>
            <a:r>
              <a:rPr kumimoji="1" lang="ja-JP" altLang="en-US" dirty="0" smtClean="0">
                <a:solidFill>
                  <a:schemeClr val="tx1"/>
                </a:solidFill>
              </a:rPr>
              <a:t>公益財団法人　応用科学研究所　</a:t>
            </a:r>
            <a:endParaRPr kumimoji="1" lang="en-US" altLang="ja-JP" dirty="0" smtClean="0">
              <a:solidFill>
                <a:schemeClr val="tx1"/>
              </a:solidFill>
            </a:endParaRPr>
          </a:p>
          <a:p>
            <a:r>
              <a:rPr kumimoji="1" lang="ja-JP" altLang="en-US" dirty="0" smtClean="0">
                <a:solidFill>
                  <a:schemeClr val="tx1"/>
                </a:solidFill>
              </a:rPr>
              <a:t>特別研究員　亀井敬史</a:t>
            </a:r>
            <a:endParaRPr kumimoji="1" lang="en-US" altLang="ja-JP" dirty="0" smtClean="0">
              <a:solidFill>
                <a:schemeClr val="tx1"/>
              </a:solidFill>
            </a:endParaRPr>
          </a:p>
          <a:p>
            <a:r>
              <a:rPr lang="en-US" altLang="ja-JP" dirty="0" smtClean="0">
                <a:solidFill>
                  <a:schemeClr val="tx1"/>
                </a:solidFill>
              </a:rPr>
              <a:t>hae00675@nifty.com</a:t>
            </a:r>
            <a:endParaRPr kumimoji="1" lang="ja-JP" altLang="en-US" dirty="0">
              <a:solidFill>
                <a:schemeClr val="tx1"/>
              </a:solidFill>
            </a:endParaRPr>
          </a:p>
        </p:txBody>
      </p:sp>
      <p:sp>
        <p:nvSpPr>
          <p:cNvPr id="5" name="直角三角形 4"/>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手操作入力 232"/>
          <p:cNvSpPr/>
          <p:nvPr/>
        </p:nvSpPr>
        <p:spPr>
          <a:xfrm rot="16200000" flipV="1">
            <a:off x="3122909"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smtClean="0"/>
              <a:t>2.</a:t>
            </a:r>
            <a:r>
              <a:rPr lang="ja-JP" altLang="en-US" sz="2000" dirty="0" smtClean="0"/>
              <a:t>　どんな</a:t>
            </a:r>
            <a:r>
              <a:rPr lang="ja-JP" altLang="en-US" sz="2000" dirty="0"/>
              <a:t>“問題意識”か？</a:t>
            </a:r>
          </a:p>
        </p:txBody>
      </p:sp>
    </p:spTree>
    <p:extLst>
      <p:ext uri="{BB962C8B-B14F-4D97-AF65-F5344CB8AC3E}">
        <p14:creationId xmlns:p14="http://schemas.microsoft.com/office/powerpoint/2010/main" val="282685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9"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smtClean="0"/>
              <a:t>2.</a:t>
            </a:r>
            <a:r>
              <a:rPr lang="ja-JP" altLang="en-US" sz="2000" dirty="0" smtClean="0"/>
              <a:t>　どんな</a:t>
            </a:r>
            <a:r>
              <a:rPr lang="ja-JP" altLang="en-US" sz="2000" dirty="0"/>
              <a:t>“問題意識”か</a:t>
            </a:r>
            <a:r>
              <a:rPr lang="ja-JP" altLang="en-US" sz="2000" dirty="0" smtClean="0"/>
              <a:t>？（再び）</a:t>
            </a:r>
            <a:endParaRPr lang="ja-JP" altLang="en-US" sz="2000" dirty="0"/>
          </a:p>
        </p:txBody>
      </p:sp>
      <p:pic>
        <p:nvPicPr>
          <p:cNvPr id="7"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7200" y="1173193"/>
            <a:ext cx="8000766" cy="4868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テキスト ボックス 7"/>
          <p:cNvSpPr txBox="1"/>
          <p:nvPr/>
        </p:nvSpPr>
        <p:spPr>
          <a:xfrm>
            <a:off x="715496" y="6093296"/>
            <a:ext cx="8331127" cy="369332"/>
          </a:xfrm>
          <a:prstGeom prst="rect">
            <a:avLst/>
          </a:prstGeom>
          <a:noFill/>
        </p:spPr>
        <p:txBody>
          <a:bodyPr wrap="none" rtlCol="0">
            <a:spAutoFit/>
          </a:bodyPr>
          <a:lstStyle/>
          <a:p>
            <a:r>
              <a:rPr lang="ja-JP" altLang="en-US" dirty="0" smtClean="0"/>
              <a:t>溶融塩</a:t>
            </a:r>
            <a:r>
              <a:rPr lang="ja-JP" altLang="en-US" dirty="0"/>
              <a:t>増殖</a:t>
            </a:r>
            <a:r>
              <a:rPr lang="ja-JP" altLang="en-US" dirty="0" smtClean="0"/>
              <a:t>炉（日本原子力学会・溶融塩増殖炉研究専門委員会）</a:t>
            </a:r>
            <a:r>
              <a:rPr lang="en-US" altLang="ja-JP" dirty="0" smtClean="0"/>
              <a:t>1981</a:t>
            </a:r>
            <a:r>
              <a:rPr lang="ja-JP" altLang="en-US" dirty="0" smtClean="0"/>
              <a:t>年　</a:t>
            </a:r>
            <a:r>
              <a:rPr lang="en-US" altLang="ja-JP" dirty="0" smtClean="0"/>
              <a:t>p.10</a:t>
            </a:r>
            <a:endParaRPr kumimoji="1" lang="ja-JP" altLang="en-US" dirty="0"/>
          </a:p>
        </p:txBody>
      </p:sp>
      <p:sp>
        <p:nvSpPr>
          <p:cNvPr id="9" name="タイトル 1"/>
          <p:cNvSpPr txBox="1">
            <a:spLocks/>
          </p:cNvSpPr>
          <p:nvPr/>
        </p:nvSpPr>
        <p:spPr bwMode="auto">
          <a:xfrm>
            <a:off x="457200" y="663465"/>
            <a:ext cx="8229600" cy="797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ＭＳ Ｐゴシック" charset="-128"/>
              </a:defRPr>
            </a:lvl2pPr>
            <a:lvl3pPr algn="ctr" rtl="0" fontAlgn="base">
              <a:spcBef>
                <a:spcPct val="0"/>
              </a:spcBef>
              <a:spcAft>
                <a:spcPct val="0"/>
              </a:spcAft>
              <a:defRPr kumimoji="1" sz="4400">
                <a:solidFill>
                  <a:schemeClr val="tx2"/>
                </a:solidFill>
                <a:latin typeface="Arial" charset="0"/>
                <a:ea typeface="ＭＳ Ｐゴシック" charset="-128"/>
              </a:defRPr>
            </a:lvl3pPr>
            <a:lvl4pPr algn="ctr" rtl="0" fontAlgn="base">
              <a:spcBef>
                <a:spcPct val="0"/>
              </a:spcBef>
              <a:spcAft>
                <a:spcPct val="0"/>
              </a:spcAft>
              <a:defRPr kumimoji="1" sz="4400">
                <a:solidFill>
                  <a:schemeClr val="tx2"/>
                </a:solidFill>
                <a:latin typeface="Arial" charset="0"/>
                <a:ea typeface="ＭＳ Ｐゴシック" charset="-128"/>
              </a:defRPr>
            </a:lvl4pPr>
            <a:lvl5pPr algn="ctr" rtl="0" fontAlgn="base">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r>
              <a:rPr lang="en-US" altLang="ja-JP" sz="3200" dirty="0" smtClean="0">
                <a:solidFill>
                  <a:schemeClr val="tx1"/>
                </a:solidFill>
              </a:rPr>
              <a:t>1970</a:t>
            </a:r>
            <a:r>
              <a:rPr lang="ja-JP" altLang="en-US" sz="3200" dirty="0" smtClean="0">
                <a:solidFill>
                  <a:schemeClr val="tx1"/>
                </a:solidFill>
              </a:rPr>
              <a:t>年代から分かっていた問題</a:t>
            </a:r>
            <a:endParaRPr lang="ja-JP" altLang="en-US" sz="3200" dirty="0">
              <a:solidFill>
                <a:schemeClr val="tx1"/>
              </a:solidFill>
            </a:endParaRPr>
          </a:p>
        </p:txBody>
      </p:sp>
      <p:sp>
        <p:nvSpPr>
          <p:cNvPr id="10" name="テキスト ボックス 9"/>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198700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2412760" y="2060847"/>
            <a:ext cx="4881460" cy="3816425"/>
            <a:chOff x="2412760" y="2060847"/>
            <a:chExt cx="4881460" cy="3816425"/>
          </a:xfrm>
        </p:grpSpPr>
        <p:sp>
          <p:nvSpPr>
            <p:cNvPr id="3" name="角丸四角形 2"/>
            <p:cNvSpPr/>
            <p:nvPr/>
          </p:nvSpPr>
          <p:spPr>
            <a:xfrm>
              <a:off x="2412760" y="2060847"/>
              <a:ext cx="2837855" cy="3816425"/>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 3"/>
            <p:cNvSpPr/>
            <p:nvPr/>
          </p:nvSpPr>
          <p:spPr>
            <a:xfrm>
              <a:off x="4663473" y="2745846"/>
              <a:ext cx="2630747" cy="2141461"/>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4"/>
            <p:cNvSpPr/>
            <p:nvPr/>
          </p:nvSpPr>
          <p:spPr>
            <a:xfrm>
              <a:off x="2619868" y="2267955"/>
              <a:ext cx="2435033" cy="341360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4674866" y="2941560"/>
              <a:ext cx="2435033" cy="176142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5054901" y="3137275"/>
              <a:ext cx="1750034" cy="1369999"/>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152758" y="3332990"/>
              <a:ext cx="1467856" cy="9785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54901" y="3137275"/>
              <a:ext cx="195714" cy="136999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角丸四角形 19"/>
          <p:cNvSpPr/>
          <p:nvPr/>
        </p:nvSpPr>
        <p:spPr>
          <a:xfrm>
            <a:off x="6325008" y="2478125"/>
            <a:ext cx="1689292" cy="2837855"/>
          </a:xfrm>
          <a:prstGeom prst="roundRect">
            <a:avLst/>
          </a:prstGeom>
          <a:noFill/>
          <a:ln w="127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117756" y="3137275"/>
            <a:ext cx="144016" cy="180389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3405788" y="3140968"/>
            <a:ext cx="144016" cy="180389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3693820" y="3140968"/>
            <a:ext cx="144016" cy="180389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3981852" y="3140968"/>
            <a:ext cx="144016" cy="180389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4269884" y="3140968"/>
            <a:ext cx="144016" cy="180389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3273047" y="3957980"/>
            <a:ext cx="162481" cy="16248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p:cNvCxnSpPr>
            <a:stCxn id="26" idx="1"/>
          </p:cNvCxnSpPr>
          <p:nvPr/>
        </p:nvCxnSpPr>
        <p:spPr>
          <a:xfrm flipH="1" flipV="1">
            <a:off x="2757716" y="3501008"/>
            <a:ext cx="539126" cy="48076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3849111" y="3813964"/>
            <a:ext cx="162481" cy="16248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矢印コネクタ 29"/>
          <p:cNvCxnSpPr>
            <a:stCxn id="29" idx="7"/>
          </p:cNvCxnSpPr>
          <p:nvPr/>
        </p:nvCxnSpPr>
        <p:spPr>
          <a:xfrm flipV="1">
            <a:off x="3987797" y="3501009"/>
            <a:ext cx="675676" cy="33675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3531339" y="4534044"/>
            <a:ext cx="162481" cy="1624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p:cNvCxnSpPr>
            <a:stCxn id="33" idx="1"/>
          </p:cNvCxnSpPr>
          <p:nvPr/>
        </p:nvCxnSpPr>
        <p:spPr>
          <a:xfrm flipH="1" flipV="1">
            <a:off x="3016008" y="4077072"/>
            <a:ext cx="539126" cy="48076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円/楕円 34"/>
          <p:cNvSpPr/>
          <p:nvPr/>
        </p:nvSpPr>
        <p:spPr>
          <a:xfrm>
            <a:off x="3819371" y="3453924"/>
            <a:ext cx="162481" cy="1624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p:cNvCxnSpPr>
            <a:stCxn id="35" idx="1"/>
          </p:cNvCxnSpPr>
          <p:nvPr/>
        </p:nvCxnSpPr>
        <p:spPr>
          <a:xfrm flipH="1" flipV="1">
            <a:off x="3304040" y="2996952"/>
            <a:ext cx="539126" cy="48076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円/楕円 36"/>
          <p:cNvSpPr/>
          <p:nvPr/>
        </p:nvSpPr>
        <p:spPr>
          <a:xfrm>
            <a:off x="4107403" y="4562663"/>
            <a:ext cx="162481" cy="1624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p:cNvCxnSpPr/>
          <p:nvPr/>
        </p:nvCxnSpPr>
        <p:spPr>
          <a:xfrm flipV="1">
            <a:off x="4269884" y="4221088"/>
            <a:ext cx="504056" cy="36537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曲折矢印 40"/>
          <p:cNvSpPr/>
          <p:nvPr/>
        </p:nvSpPr>
        <p:spPr>
          <a:xfrm>
            <a:off x="4694861" y="2941560"/>
            <a:ext cx="360040" cy="358432"/>
          </a:xfrm>
          <a:prstGeom prst="bentArrow">
            <a:avLst/>
          </a:prstGeom>
          <a:solidFill>
            <a:srgbClr val="66FFFF"/>
          </a:solidFill>
          <a:ln>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p:cNvSpPr/>
          <p:nvPr/>
        </p:nvSpPr>
        <p:spPr>
          <a:xfrm rot="5400000">
            <a:off x="6705533" y="3010689"/>
            <a:ext cx="360040" cy="358432"/>
          </a:xfrm>
          <a:prstGeom prst="bentArrow">
            <a:avLst/>
          </a:prstGeom>
          <a:solidFill>
            <a:srgbClr val="66FFFF"/>
          </a:solidFill>
          <a:ln>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p:cNvSpPr/>
          <p:nvPr/>
        </p:nvSpPr>
        <p:spPr>
          <a:xfrm rot="10800000">
            <a:off x="6615929" y="4328058"/>
            <a:ext cx="360040" cy="358432"/>
          </a:xfrm>
          <a:prstGeom prst="bentArrow">
            <a:avLst/>
          </a:prstGeom>
          <a:solidFill>
            <a:srgbClr val="66FFFF"/>
          </a:solidFill>
          <a:ln>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p:cNvSpPr/>
          <p:nvPr/>
        </p:nvSpPr>
        <p:spPr>
          <a:xfrm rot="16200000">
            <a:off x="4773136" y="4293901"/>
            <a:ext cx="360040" cy="358432"/>
          </a:xfrm>
          <a:prstGeom prst="bentArrow">
            <a:avLst/>
          </a:prstGeom>
          <a:solidFill>
            <a:srgbClr val="66FFFF"/>
          </a:solidFill>
          <a:ln>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フリーフォーム 44"/>
          <p:cNvSpPr/>
          <p:nvPr/>
        </p:nvSpPr>
        <p:spPr>
          <a:xfrm>
            <a:off x="7006188" y="3524735"/>
            <a:ext cx="666800" cy="192297"/>
          </a:xfrm>
          <a:custGeom>
            <a:avLst/>
            <a:gdLst>
              <a:gd name="connsiteX0" fmla="*/ 0 w 1016000"/>
              <a:gd name="connsiteY0" fmla="*/ 270934 h 270939"/>
              <a:gd name="connsiteX1" fmla="*/ 313267 w 1016000"/>
              <a:gd name="connsiteY1" fmla="*/ 8467 h 270939"/>
              <a:gd name="connsiteX2" fmla="*/ 660400 w 1016000"/>
              <a:gd name="connsiteY2" fmla="*/ 270934 h 270939"/>
              <a:gd name="connsiteX3" fmla="*/ 1016000 w 1016000"/>
              <a:gd name="connsiteY3" fmla="*/ 0 h 270939"/>
            </a:gdLst>
            <a:ahLst/>
            <a:cxnLst>
              <a:cxn ang="0">
                <a:pos x="connsiteX0" y="connsiteY0"/>
              </a:cxn>
              <a:cxn ang="0">
                <a:pos x="connsiteX1" y="connsiteY1"/>
              </a:cxn>
              <a:cxn ang="0">
                <a:pos x="connsiteX2" y="connsiteY2"/>
              </a:cxn>
              <a:cxn ang="0">
                <a:pos x="connsiteX3" y="connsiteY3"/>
              </a:cxn>
            </a:cxnLst>
            <a:rect l="l" t="t" r="r" b="b"/>
            <a:pathLst>
              <a:path w="1016000" h="270939">
                <a:moveTo>
                  <a:pt x="0" y="270934"/>
                </a:moveTo>
                <a:cubicBezTo>
                  <a:pt x="101600" y="139700"/>
                  <a:pt x="203200" y="8467"/>
                  <a:pt x="313267" y="8467"/>
                </a:cubicBezTo>
                <a:cubicBezTo>
                  <a:pt x="423334" y="8467"/>
                  <a:pt x="543278" y="272345"/>
                  <a:pt x="660400" y="270934"/>
                </a:cubicBezTo>
                <a:cubicBezTo>
                  <a:pt x="777522" y="269523"/>
                  <a:pt x="896761" y="134761"/>
                  <a:pt x="1016000" y="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p:nvSpPr>
        <p:spPr>
          <a:xfrm>
            <a:off x="7006188" y="3740759"/>
            <a:ext cx="666800" cy="192297"/>
          </a:xfrm>
          <a:custGeom>
            <a:avLst/>
            <a:gdLst>
              <a:gd name="connsiteX0" fmla="*/ 0 w 1016000"/>
              <a:gd name="connsiteY0" fmla="*/ 270934 h 270939"/>
              <a:gd name="connsiteX1" fmla="*/ 313267 w 1016000"/>
              <a:gd name="connsiteY1" fmla="*/ 8467 h 270939"/>
              <a:gd name="connsiteX2" fmla="*/ 660400 w 1016000"/>
              <a:gd name="connsiteY2" fmla="*/ 270934 h 270939"/>
              <a:gd name="connsiteX3" fmla="*/ 1016000 w 1016000"/>
              <a:gd name="connsiteY3" fmla="*/ 0 h 270939"/>
            </a:gdLst>
            <a:ahLst/>
            <a:cxnLst>
              <a:cxn ang="0">
                <a:pos x="connsiteX0" y="connsiteY0"/>
              </a:cxn>
              <a:cxn ang="0">
                <a:pos x="connsiteX1" y="connsiteY1"/>
              </a:cxn>
              <a:cxn ang="0">
                <a:pos x="connsiteX2" y="connsiteY2"/>
              </a:cxn>
              <a:cxn ang="0">
                <a:pos x="connsiteX3" y="connsiteY3"/>
              </a:cxn>
            </a:cxnLst>
            <a:rect l="l" t="t" r="r" b="b"/>
            <a:pathLst>
              <a:path w="1016000" h="270939">
                <a:moveTo>
                  <a:pt x="0" y="270934"/>
                </a:moveTo>
                <a:cubicBezTo>
                  <a:pt x="101600" y="139700"/>
                  <a:pt x="203200" y="8467"/>
                  <a:pt x="313267" y="8467"/>
                </a:cubicBezTo>
                <a:cubicBezTo>
                  <a:pt x="423334" y="8467"/>
                  <a:pt x="543278" y="272345"/>
                  <a:pt x="660400" y="270934"/>
                </a:cubicBezTo>
                <a:cubicBezTo>
                  <a:pt x="777522" y="269523"/>
                  <a:pt x="896761" y="134761"/>
                  <a:pt x="1016000" y="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リーフォーム 46"/>
          <p:cNvSpPr/>
          <p:nvPr/>
        </p:nvSpPr>
        <p:spPr>
          <a:xfrm>
            <a:off x="7006188" y="3956783"/>
            <a:ext cx="666800" cy="192297"/>
          </a:xfrm>
          <a:custGeom>
            <a:avLst/>
            <a:gdLst>
              <a:gd name="connsiteX0" fmla="*/ 0 w 1016000"/>
              <a:gd name="connsiteY0" fmla="*/ 270934 h 270939"/>
              <a:gd name="connsiteX1" fmla="*/ 313267 w 1016000"/>
              <a:gd name="connsiteY1" fmla="*/ 8467 h 270939"/>
              <a:gd name="connsiteX2" fmla="*/ 660400 w 1016000"/>
              <a:gd name="connsiteY2" fmla="*/ 270934 h 270939"/>
              <a:gd name="connsiteX3" fmla="*/ 1016000 w 1016000"/>
              <a:gd name="connsiteY3" fmla="*/ 0 h 270939"/>
            </a:gdLst>
            <a:ahLst/>
            <a:cxnLst>
              <a:cxn ang="0">
                <a:pos x="connsiteX0" y="connsiteY0"/>
              </a:cxn>
              <a:cxn ang="0">
                <a:pos x="connsiteX1" y="connsiteY1"/>
              </a:cxn>
              <a:cxn ang="0">
                <a:pos x="connsiteX2" y="connsiteY2"/>
              </a:cxn>
              <a:cxn ang="0">
                <a:pos x="connsiteX3" y="connsiteY3"/>
              </a:cxn>
            </a:cxnLst>
            <a:rect l="l" t="t" r="r" b="b"/>
            <a:pathLst>
              <a:path w="1016000" h="270939">
                <a:moveTo>
                  <a:pt x="0" y="270934"/>
                </a:moveTo>
                <a:cubicBezTo>
                  <a:pt x="101600" y="139700"/>
                  <a:pt x="203200" y="8467"/>
                  <a:pt x="313267" y="8467"/>
                </a:cubicBezTo>
                <a:cubicBezTo>
                  <a:pt x="423334" y="8467"/>
                  <a:pt x="543278" y="272345"/>
                  <a:pt x="660400" y="270934"/>
                </a:cubicBezTo>
                <a:cubicBezTo>
                  <a:pt x="777522" y="269523"/>
                  <a:pt x="896761" y="134761"/>
                  <a:pt x="1016000" y="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Group 48"/>
          <p:cNvGrpSpPr>
            <a:grpSpLocks/>
          </p:cNvGrpSpPr>
          <p:nvPr/>
        </p:nvGrpSpPr>
        <p:grpSpPr bwMode="auto">
          <a:xfrm>
            <a:off x="5410187" y="5287908"/>
            <a:ext cx="729961" cy="1048677"/>
            <a:chOff x="2397" y="2659"/>
            <a:chExt cx="1073" cy="1541"/>
          </a:xfrm>
        </p:grpSpPr>
        <p:sp>
          <p:nvSpPr>
            <p:cNvPr id="50" name="Oval 42"/>
            <p:cNvSpPr>
              <a:spLocks noChangeArrowheads="1"/>
            </p:cNvSpPr>
            <p:nvPr/>
          </p:nvSpPr>
          <p:spPr bwMode="auto">
            <a:xfrm>
              <a:off x="2744" y="2659"/>
              <a:ext cx="363" cy="363"/>
            </a:xfrm>
            <a:prstGeom prst="ellipse">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1" name="AutoShape 43"/>
            <p:cNvSpPr>
              <a:spLocks noChangeArrowheads="1"/>
            </p:cNvSpPr>
            <p:nvPr/>
          </p:nvSpPr>
          <p:spPr bwMode="auto">
            <a:xfrm>
              <a:off x="2744" y="2976"/>
              <a:ext cx="363" cy="725"/>
            </a:xfrm>
            <a:prstGeom prst="roundRect">
              <a:avLst>
                <a:gd name="adj" fmla="val 50000"/>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2" name="AutoShape 44"/>
            <p:cNvSpPr>
              <a:spLocks noChangeArrowheads="1"/>
            </p:cNvSpPr>
            <p:nvPr/>
          </p:nvSpPr>
          <p:spPr bwMode="auto">
            <a:xfrm rot="3600000">
              <a:off x="2542" y="2926"/>
              <a:ext cx="165" cy="455"/>
            </a:xfrm>
            <a:prstGeom prst="roundRect">
              <a:avLst>
                <a:gd name="adj" fmla="val 50000"/>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3" name="AutoShape 45"/>
            <p:cNvSpPr>
              <a:spLocks noChangeArrowheads="1"/>
            </p:cNvSpPr>
            <p:nvPr/>
          </p:nvSpPr>
          <p:spPr bwMode="auto">
            <a:xfrm rot="18000000" flipH="1">
              <a:off x="3160" y="2922"/>
              <a:ext cx="165" cy="455"/>
            </a:xfrm>
            <a:prstGeom prst="roundRect">
              <a:avLst>
                <a:gd name="adj" fmla="val 50000"/>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4" name="AutoShape 46"/>
            <p:cNvSpPr>
              <a:spLocks noChangeArrowheads="1"/>
            </p:cNvSpPr>
            <p:nvPr/>
          </p:nvSpPr>
          <p:spPr bwMode="auto">
            <a:xfrm rot="20700000" flipH="1">
              <a:off x="3016" y="3562"/>
              <a:ext cx="164" cy="635"/>
            </a:xfrm>
            <a:prstGeom prst="roundRect">
              <a:avLst>
                <a:gd name="adj" fmla="val 50000"/>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5" name="AutoShape 47"/>
            <p:cNvSpPr>
              <a:spLocks noChangeArrowheads="1"/>
            </p:cNvSpPr>
            <p:nvPr/>
          </p:nvSpPr>
          <p:spPr bwMode="auto">
            <a:xfrm rot="22500000">
              <a:off x="2674" y="3565"/>
              <a:ext cx="181" cy="635"/>
            </a:xfrm>
            <a:prstGeom prst="roundRect">
              <a:avLst>
                <a:gd name="adj" fmla="val 50000"/>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56" name="爆発 2 55"/>
          <p:cNvSpPr/>
          <p:nvPr/>
        </p:nvSpPr>
        <p:spPr>
          <a:xfrm>
            <a:off x="2829724" y="2852936"/>
            <a:ext cx="1914476" cy="2362964"/>
          </a:xfrm>
          <a:prstGeom prst="irregularSeal2">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p:nvSpPr>
        <p:spPr>
          <a:xfrm>
            <a:off x="3137462" y="1412776"/>
            <a:ext cx="2941831" cy="369332"/>
          </a:xfrm>
          <a:prstGeom prst="rect">
            <a:avLst/>
          </a:prstGeom>
          <a:noFill/>
        </p:spPr>
        <p:txBody>
          <a:bodyPr wrap="none" rtlCol="0">
            <a:spAutoFit/>
          </a:bodyPr>
          <a:lstStyle/>
          <a:p>
            <a:r>
              <a:rPr lang="ja-JP" altLang="en-US" dirty="0"/>
              <a:t>３００</a:t>
            </a:r>
            <a:r>
              <a:rPr lang="ja-JP" altLang="en-US" dirty="0" smtClean="0"/>
              <a:t>℃程度（十分な耐熱性）</a:t>
            </a:r>
            <a:endParaRPr kumimoji="1" lang="ja-JP" altLang="en-US" dirty="0"/>
          </a:p>
        </p:txBody>
      </p:sp>
      <p:cxnSp>
        <p:nvCxnSpPr>
          <p:cNvPr id="59" name="カギ線コネクタ 58"/>
          <p:cNvCxnSpPr>
            <a:stCxn id="57" idx="1"/>
          </p:cNvCxnSpPr>
          <p:nvPr/>
        </p:nvCxnSpPr>
        <p:spPr>
          <a:xfrm rot="10800000" flipV="1">
            <a:off x="2757716" y="1597442"/>
            <a:ext cx="379746" cy="914400"/>
          </a:xfrm>
          <a:prstGeom prst="bentConnector2">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2" name="テキスト ボックス 61"/>
          <p:cNvSpPr txBox="1"/>
          <p:nvPr/>
        </p:nvSpPr>
        <p:spPr>
          <a:xfrm>
            <a:off x="4505614" y="1753869"/>
            <a:ext cx="3180679" cy="369332"/>
          </a:xfrm>
          <a:prstGeom prst="rect">
            <a:avLst/>
          </a:prstGeom>
          <a:noFill/>
        </p:spPr>
        <p:txBody>
          <a:bodyPr wrap="none" rtlCol="0">
            <a:spAutoFit/>
          </a:bodyPr>
          <a:lstStyle/>
          <a:p>
            <a:r>
              <a:rPr kumimoji="1" lang="ja-JP" altLang="en-US" dirty="0" smtClean="0"/>
              <a:t>核反応（炉心のみ</a:t>
            </a:r>
            <a:r>
              <a:rPr kumimoji="1" lang="en-US" altLang="ja-JP" dirty="0" smtClean="0"/>
              <a:t>※</a:t>
            </a:r>
            <a:r>
              <a:rPr kumimoji="1" lang="ja-JP" altLang="en-US" dirty="0" smtClean="0"/>
              <a:t>崩壊含む）</a:t>
            </a:r>
            <a:endParaRPr kumimoji="1" lang="ja-JP" altLang="en-US" dirty="0"/>
          </a:p>
        </p:txBody>
      </p:sp>
      <p:cxnSp>
        <p:nvCxnSpPr>
          <p:cNvPr id="63" name="カギ線コネクタ 62"/>
          <p:cNvCxnSpPr>
            <a:stCxn id="62" idx="1"/>
          </p:cNvCxnSpPr>
          <p:nvPr/>
        </p:nvCxnSpPr>
        <p:spPr>
          <a:xfrm rot="10800000" flipV="1">
            <a:off x="4125868" y="1938535"/>
            <a:ext cx="379746" cy="914400"/>
          </a:xfrm>
          <a:prstGeom prst="bentConnector2">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7454786" y="3131676"/>
            <a:ext cx="415498" cy="369332"/>
          </a:xfrm>
          <a:prstGeom prst="rect">
            <a:avLst/>
          </a:prstGeom>
          <a:noFill/>
        </p:spPr>
        <p:txBody>
          <a:bodyPr wrap="none" rtlCol="0">
            <a:spAutoFit/>
          </a:bodyPr>
          <a:lstStyle/>
          <a:p>
            <a:r>
              <a:rPr kumimoji="1" lang="ja-JP" altLang="en-US" dirty="0" smtClean="0"/>
              <a:t>熱</a:t>
            </a:r>
            <a:endParaRPr kumimoji="1" lang="ja-JP" altLang="en-US" dirty="0"/>
          </a:p>
        </p:txBody>
      </p:sp>
      <p:cxnSp>
        <p:nvCxnSpPr>
          <p:cNvPr id="74" name="直線コネクタ 73"/>
          <p:cNvCxnSpPr/>
          <p:nvPr/>
        </p:nvCxnSpPr>
        <p:spPr>
          <a:xfrm>
            <a:off x="7109899" y="3502218"/>
            <a:ext cx="0" cy="27350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7294220" y="3502218"/>
            <a:ext cx="0" cy="27350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6706337" y="6035300"/>
            <a:ext cx="4035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flipH="1">
            <a:off x="7294220" y="6035300"/>
            <a:ext cx="4035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テキスト ボックス 78"/>
          <p:cNvSpPr txBox="1"/>
          <p:nvPr/>
        </p:nvSpPr>
        <p:spPr>
          <a:xfrm>
            <a:off x="4830847" y="6300028"/>
            <a:ext cx="3594254" cy="369332"/>
          </a:xfrm>
          <a:prstGeom prst="rect">
            <a:avLst/>
          </a:prstGeom>
          <a:noFill/>
        </p:spPr>
        <p:txBody>
          <a:bodyPr wrap="none" rtlCol="0">
            <a:spAutoFit/>
          </a:bodyPr>
          <a:lstStyle/>
          <a:p>
            <a:r>
              <a:rPr kumimoji="1" lang="ja-JP" altLang="en-US" dirty="0" smtClean="0"/>
              <a:t>メンテナンス（被ばく量＝比較的低）</a:t>
            </a:r>
            <a:endParaRPr kumimoji="1" lang="ja-JP" altLang="en-US" dirty="0"/>
          </a:p>
        </p:txBody>
      </p:sp>
      <p:sp>
        <p:nvSpPr>
          <p:cNvPr id="82" name="弦 81"/>
          <p:cNvSpPr/>
          <p:nvPr/>
        </p:nvSpPr>
        <p:spPr>
          <a:xfrm>
            <a:off x="3579128" y="4149080"/>
            <a:ext cx="258708" cy="258708"/>
          </a:xfrm>
          <a:prstGeom prst="chord">
            <a:avLst>
              <a:gd name="adj1" fmla="val 2700000"/>
              <a:gd name="adj2" fmla="val 1352639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弦 82"/>
          <p:cNvSpPr/>
          <p:nvPr/>
        </p:nvSpPr>
        <p:spPr>
          <a:xfrm flipH="1">
            <a:off x="3795152" y="4149080"/>
            <a:ext cx="258708" cy="258708"/>
          </a:xfrm>
          <a:prstGeom prst="chord">
            <a:avLst>
              <a:gd name="adj1" fmla="val 2700000"/>
              <a:gd name="adj2" fmla="val 1352639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ホームベース 84"/>
          <p:cNvSpPr/>
          <p:nvPr/>
        </p:nvSpPr>
        <p:spPr>
          <a:xfrm>
            <a:off x="179512" y="2852936"/>
            <a:ext cx="2506196" cy="2232248"/>
          </a:xfrm>
          <a:prstGeom prst="homePlate">
            <a:avLst>
              <a:gd name="adj" fmla="val 2642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761198" y="2996952"/>
            <a:ext cx="1338828" cy="646331"/>
          </a:xfrm>
          <a:prstGeom prst="rect">
            <a:avLst/>
          </a:prstGeom>
          <a:noFill/>
        </p:spPr>
        <p:txBody>
          <a:bodyPr wrap="none" rtlCol="0">
            <a:spAutoFit/>
          </a:bodyPr>
          <a:lstStyle/>
          <a:p>
            <a:r>
              <a:rPr kumimoji="1" lang="ja-JP" altLang="en-US" dirty="0" smtClean="0"/>
              <a:t>中性子</a:t>
            </a:r>
            <a:endParaRPr kumimoji="1" lang="en-US" altLang="ja-JP" dirty="0" smtClean="0"/>
          </a:p>
          <a:p>
            <a:r>
              <a:rPr lang="ja-JP" altLang="en-US" dirty="0" smtClean="0"/>
              <a:t>（炉心のみ）</a:t>
            </a:r>
            <a:endParaRPr kumimoji="1" lang="ja-JP" altLang="en-US" dirty="0"/>
          </a:p>
        </p:txBody>
      </p:sp>
      <p:sp>
        <p:nvSpPr>
          <p:cNvPr id="68" name="円/楕円 67"/>
          <p:cNvSpPr/>
          <p:nvPr/>
        </p:nvSpPr>
        <p:spPr>
          <a:xfrm>
            <a:off x="395536" y="3213458"/>
            <a:ext cx="162481" cy="16248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p:nvSpPr>
        <p:spPr>
          <a:xfrm>
            <a:off x="395536" y="3933538"/>
            <a:ext cx="162481" cy="1624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770816" y="3735979"/>
            <a:ext cx="1338828" cy="646331"/>
          </a:xfrm>
          <a:prstGeom prst="rect">
            <a:avLst/>
          </a:prstGeom>
          <a:noFill/>
        </p:spPr>
        <p:txBody>
          <a:bodyPr wrap="none" rtlCol="0">
            <a:spAutoFit/>
          </a:bodyPr>
          <a:lstStyle/>
          <a:p>
            <a:r>
              <a:rPr kumimoji="1" lang="ja-JP" altLang="en-US" dirty="0" smtClean="0"/>
              <a:t>放射線</a:t>
            </a:r>
            <a:endParaRPr kumimoji="1" lang="en-US" altLang="ja-JP" dirty="0" smtClean="0"/>
          </a:p>
          <a:p>
            <a:r>
              <a:rPr lang="ja-JP" altLang="en-US" dirty="0" smtClean="0"/>
              <a:t>（炉心のみ）</a:t>
            </a:r>
            <a:endParaRPr kumimoji="1" lang="ja-JP" altLang="en-US" dirty="0"/>
          </a:p>
        </p:txBody>
      </p:sp>
      <p:sp>
        <p:nvSpPr>
          <p:cNvPr id="80" name="弦 79"/>
          <p:cNvSpPr/>
          <p:nvPr/>
        </p:nvSpPr>
        <p:spPr>
          <a:xfrm>
            <a:off x="251520" y="4528067"/>
            <a:ext cx="258708" cy="258708"/>
          </a:xfrm>
          <a:prstGeom prst="chord">
            <a:avLst>
              <a:gd name="adj1" fmla="val 2700000"/>
              <a:gd name="adj2" fmla="val 1352639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弦 80"/>
          <p:cNvSpPr/>
          <p:nvPr/>
        </p:nvSpPr>
        <p:spPr>
          <a:xfrm flipH="1">
            <a:off x="467544" y="4528067"/>
            <a:ext cx="258708" cy="258708"/>
          </a:xfrm>
          <a:prstGeom prst="chord">
            <a:avLst>
              <a:gd name="adj1" fmla="val 2700000"/>
              <a:gd name="adj2" fmla="val 1352639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83"/>
          <p:cNvSpPr txBox="1"/>
          <p:nvPr/>
        </p:nvSpPr>
        <p:spPr>
          <a:xfrm>
            <a:off x="755576" y="4385792"/>
            <a:ext cx="1569660" cy="646331"/>
          </a:xfrm>
          <a:prstGeom prst="rect">
            <a:avLst/>
          </a:prstGeom>
          <a:noFill/>
        </p:spPr>
        <p:txBody>
          <a:bodyPr wrap="none" rtlCol="0">
            <a:spAutoFit/>
          </a:bodyPr>
          <a:lstStyle/>
          <a:p>
            <a:r>
              <a:rPr lang="ja-JP" altLang="en-US" dirty="0" smtClean="0"/>
              <a:t>核分裂生成物</a:t>
            </a:r>
            <a:endParaRPr lang="en-US" altLang="ja-JP" dirty="0" smtClean="0"/>
          </a:p>
          <a:p>
            <a:r>
              <a:rPr lang="ja-JP" altLang="en-US" dirty="0" smtClean="0"/>
              <a:t>（炉心のみ）</a:t>
            </a:r>
            <a:endParaRPr kumimoji="1" lang="ja-JP" altLang="en-US" dirty="0"/>
          </a:p>
        </p:txBody>
      </p:sp>
      <p:sp>
        <p:nvSpPr>
          <p:cNvPr id="86" name="テキスト ボックス 85"/>
          <p:cNvSpPr txBox="1"/>
          <p:nvPr/>
        </p:nvSpPr>
        <p:spPr>
          <a:xfrm>
            <a:off x="642896" y="5930334"/>
            <a:ext cx="2920992" cy="369332"/>
          </a:xfrm>
          <a:prstGeom prst="rect">
            <a:avLst/>
          </a:prstGeom>
          <a:noFill/>
        </p:spPr>
        <p:txBody>
          <a:bodyPr wrap="none" rtlCol="0">
            <a:spAutoFit/>
          </a:bodyPr>
          <a:lstStyle/>
          <a:p>
            <a:r>
              <a:rPr lang="ja-JP" altLang="en-US" dirty="0" smtClean="0"/>
              <a:t>燃料棒（放射性物質を封入）</a:t>
            </a:r>
            <a:endParaRPr kumimoji="1" lang="ja-JP" altLang="en-US" dirty="0"/>
          </a:p>
        </p:txBody>
      </p:sp>
      <p:cxnSp>
        <p:nvCxnSpPr>
          <p:cNvPr id="87" name="カギ線コネクタ 86"/>
          <p:cNvCxnSpPr>
            <a:stCxn id="86" idx="3"/>
            <a:endCxn id="24" idx="2"/>
          </p:cNvCxnSpPr>
          <p:nvPr/>
        </p:nvCxnSpPr>
        <p:spPr>
          <a:xfrm flipV="1">
            <a:off x="3563888" y="4944861"/>
            <a:ext cx="489972" cy="1170139"/>
          </a:xfrm>
          <a:prstGeom prst="bentConnector2">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72" name="テキスト ボックス 71"/>
          <p:cNvSpPr txBox="1"/>
          <p:nvPr/>
        </p:nvSpPr>
        <p:spPr>
          <a:xfrm>
            <a:off x="7294220" y="5373216"/>
            <a:ext cx="1454244" cy="646331"/>
          </a:xfrm>
          <a:prstGeom prst="rect">
            <a:avLst/>
          </a:prstGeom>
          <a:noFill/>
        </p:spPr>
        <p:txBody>
          <a:bodyPr wrap="none" rtlCol="0">
            <a:spAutoFit/>
          </a:bodyPr>
          <a:lstStyle/>
          <a:p>
            <a:r>
              <a:rPr kumimoji="1" lang="ja-JP" altLang="en-US" dirty="0" smtClean="0"/>
              <a:t>伝熱管</a:t>
            </a:r>
            <a:endParaRPr kumimoji="1" lang="en-US" altLang="ja-JP" dirty="0" smtClean="0"/>
          </a:p>
          <a:p>
            <a:r>
              <a:rPr lang="ja-JP" altLang="en-US" dirty="0" smtClean="0"/>
              <a:t>（細管・薄壁）</a:t>
            </a:r>
            <a:endParaRPr kumimoji="1" lang="ja-JP" altLang="en-US" dirty="0"/>
          </a:p>
        </p:txBody>
      </p:sp>
      <p:pic>
        <p:nvPicPr>
          <p:cNvPr id="91" name="Picture 213" descr="図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27384"/>
            <a:ext cx="9144000" cy="1287224"/>
          </a:xfrm>
          <a:prstGeom prst="rect">
            <a:avLst/>
          </a:prstGeom>
          <a:noFill/>
          <a:extLst>
            <a:ext uri="{909E8E84-426E-40DD-AFC4-6F175D3DCCD1}">
              <a14:hiddenFill xmlns:a14="http://schemas.microsoft.com/office/drawing/2010/main">
                <a:solidFill>
                  <a:srgbClr val="FFFFFF"/>
                </a:solidFill>
              </a14:hiddenFill>
            </a:ext>
          </a:extLst>
        </p:spPr>
      </p:pic>
      <p:sp>
        <p:nvSpPr>
          <p:cNvPr id="92" name="タイトル 1"/>
          <p:cNvSpPr txBox="1">
            <a:spLocks/>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ＭＳ Ｐゴシック" charset="-128"/>
              </a:defRPr>
            </a:lvl2pPr>
            <a:lvl3pPr algn="ctr" rtl="0" fontAlgn="base">
              <a:spcBef>
                <a:spcPct val="0"/>
              </a:spcBef>
              <a:spcAft>
                <a:spcPct val="0"/>
              </a:spcAft>
              <a:defRPr kumimoji="1" sz="4400">
                <a:solidFill>
                  <a:schemeClr val="tx2"/>
                </a:solidFill>
                <a:latin typeface="Arial" charset="0"/>
                <a:ea typeface="ＭＳ Ｐゴシック" charset="-128"/>
              </a:defRPr>
            </a:lvl3pPr>
            <a:lvl4pPr algn="ctr" rtl="0" fontAlgn="base">
              <a:spcBef>
                <a:spcPct val="0"/>
              </a:spcBef>
              <a:spcAft>
                <a:spcPct val="0"/>
              </a:spcAft>
              <a:defRPr kumimoji="1" sz="4400">
                <a:solidFill>
                  <a:schemeClr val="tx2"/>
                </a:solidFill>
                <a:latin typeface="Arial" charset="0"/>
                <a:ea typeface="ＭＳ Ｐゴシック" charset="-128"/>
              </a:defRPr>
            </a:lvl4pPr>
            <a:lvl5pPr algn="ctr" rtl="0" fontAlgn="base">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r>
              <a:rPr lang="ja-JP" altLang="en-US" dirty="0">
                <a:solidFill>
                  <a:schemeClr val="bg1"/>
                </a:solidFill>
              </a:rPr>
              <a:t>溶融塩炉の“工学的”課題</a:t>
            </a:r>
          </a:p>
        </p:txBody>
      </p:sp>
      <p:sp>
        <p:nvSpPr>
          <p:cNvPr id="93" name="Text Box 11"/>
          <p:cNvSpPr txBox="1">
            <a:spLocks noChangeArrowheads="1"/>
          </p:cNvSpPr>
          <p:nvPr/>
        </p:nvSpPr>
        <p:spPr bwMode="auto">
          <a:xfrm>
            <a:off x="7239000" y="47625"/>
            <a:ext cx="17947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ja-JP" sz="1400" dirty="0">
                <a:solidFill>
                  <a:schemeClr val="bg1"/>
                </a:solidFill>
              </a:rPr>
              <a:t>©Takashi Kamei, </a:t>
            </a:r>
            <a:r>
              <a:rPr lang="en-US" altLang="ja-JP" sz="1400" dirty="0" smtClean="0">
                <a:solidFill>
                  <a:schemeClr val="bg1"/>
                </a:solidFill>
              </a:rPr>
              <a:t>2012</a:t>
            </a:r>
            <a:endParaRPr lang="en-US" altLang="ja-JP" sz="1400" dirty="0">
              <a:solidFill>
                <a:schemeClr val="bg1"/>
              </a:solidFill>
            </a:endParaRPr>
          </a:p>
        </p:txBody>
      </p:sp>
      <p:sp>
        <p:nvSpPr>
          <p:cNvPr id="94" name="テキスト ボックス 93"/>
          <p:cNvSpPr txBox="1"/>
          <p:nvPr/>
        </p:nvSpPr>
        <p:spPr>
          <a:xfrm>
            <a:off x="0" y="0"/>
            <a:ext cx="3805850"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200" dirty="0" smtClean="0">
                <a:solidFill>
                  <a:schemeClr val="bg1"/>
                </a:solidFill>
              </a:rPr>
              <a:t>2012</a:t>
            </a:r>
            <a:r>
              <a:rPr kumimoji="1" lang="ja-JP" altLang="en-US" sz="1200" dirty="0" smtClean="0">
                <a:solidFill>
                  <a:schemeClr val="bg1"/>
                </a:solidFill>
              </a:rPr>
              <a:t>年</a:t>
            </a:r>
            <a:r>
              <a:rPr lang="en-US" altLang="ja-JP" sz="1200" dirty="0">
                <a:solidFill>
                  <a:schemeClr val="bg1"/>
                </a:solidFill>
              </a:rPr>
              <a:t>6</a:t>
            </a:r>
            <a:r>
              <a:rPr lang="ja-JP" altLang="en-US" sz="1200" dirty="0" smtClean="0">
                <a:solidFill>
                  <a:schemeClr val="bg1"/>
                </a:solidFill>
              </a:rPr>
              <a:t>月</a:t>
            </a:r>
            <a:r>
              <a:rPr lang="en-US" altLang="ja-JP" sz="1200" dirty="0" smtClean="0">
                <a:solidFill>
                  <a:schemeClr val="bg1"/>
                </a:solidFill>
              </a:rPr>
              <a:t>12</a:t>
            </a:r>
            <a:r>
              <a:rPr lang="ja-JP" altLang="en-US" sz="1200" dirty="0" smtClean="0">
                <a:solidFill>
                  <a:schemeClr val="bg1"/>
                </a:solidFill>
              </a:rPr>
              <a:t>日　静岡県</a:t>
            </a:r>
            <a:r>
              <a:rPr lang="zh-TW" altLang="en-US" sz="1200" dirty="0">
                <a:solidFill>
                  <a:schemeClr val="bg1"/>
                </a:solidFill>
              </a:rPr>
              <a:t>原子力経済性等検証専門部会</a:t>
            </a:r>
            <a:endParaRPr kumimoji="1" lang="ja-JP" altLang="en-US" sz="1200" dirty="0">
              <a:solidFill>
                <a:schemeClr val="bg1"/>
              </a:solidFill>
            </a:endParaRPr>
          </a:p>
        </p:txBody>
      </p:sp>
      <p:sp>
        <p:nvSpPr>
          <p:cNvPr id="95" name="テキスト ボックス 94"/>
          <p:cNvSpPr txBox="1"/>
          <p:nvPr/>
        </p:nvSpPr>
        <p:spPr>
          <a:xfrm>
            <a:off x="35496" y="1484784"/>
            <a:ext cx="2031325" cy="830997"/>
          </a:xfrm>
          <a:prstGeom prst="rect">
            <a:avLst/>
          </a:prstGeom>
          <a:noFill/>
        </p:spPr>
        <p:txBody>
          <a:bodyPr wrap="none" rtlCol="0">
            <a:spAutoFit/>
          </a:bodyPr>
          <a:lstStyle/>
          <a:p>
            <a:r>
              <a:rPr kumimoji="1" lang="ja-JP" altLang="en-US" sz="4800" dirty="0" smtClean="0"/>
              <a:t>軽水炉</a:t>
            </a:r>
            <a:endParaRPr kumimoji="1" lang="ja-JP" altLang="en-US" sz="4800" dirty="0"/>
          </a:p>
        </p:txBody>
      </p:sp>
    </p:spTree>
    <p:extLst>
      <p:ext uri="{BB962C8B-B14F-4D97-AF65-F5344CB8AC3E}">
        <p14:creationId xmlns:p14="http://schemas.microsoft.com/office/powerpoint/2010/main" val="30593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2412760" y="2060847"/>
            <a:ext cx="2837855" cy="3816425"/>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 3"/>
          <p:cNvSpPr/>
          <p:nvPr/>
        </p:nvSpPr>
        <p:spPr>
          <a:xfrm>
            <a:off x="4663473" y="2745846"/>
            <a:ext cx="2630747" cy="2141461"/>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4"/>
          <p:cNvSpPr/>
          <p:nvPr/>
        </p:nvSpPr>
        <p:spPr>
          <a:xfrm>
            <a:off x="2619868" y="2267955"/>
            <a:ext cx="2435033" cy="3413603"/>
          </a:xfrm>
          <a:prstGeom prst="round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4674866" y="2941560"/>
            <a:ext cx="2435033" cy="176142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5054901" y="3137275"/>
            <a:ext cx="1750034" cy="1369999"/>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152758" y="3332990"/>
            <a:ext cx="1467856" cy="9785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54901" y="3137275"/>
            <a:ext cx="195714" cy="136999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6325008" y="2478125"/>
            <a:ext cx="1689292" cy="2837855"/>
          </a:xfrm>
          <a:prstGeom prst="roundRect">
            <a:avLst/>
          </a:prstGeom>
          <a:noFill/>
          <a:ln w="127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曲折矢印 41"/>
          <p:cNvSpPr/>
          <p:nvPr/>
        </p:nvSpPr>
        <p:spPr>
          <a:xfrm rot="5400000">
            <a:off x="6705533" y="3010689"/>
            <a:ext cx="360040" cy="358432"/>
          </a:xfrm>
          <a:prstGeom prst="bentArrow">
            <a:avLst/>
          </a:prstGeom>
          <a:solidFill>
            <a:srgbClr val="66FFFF"/>
          </a:solidFill>
          <a:ln>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p:cNvSpPr/>
          <p:nvPr/>
        </p:nvSpPr>
        <p:spPr>
          <a:xfrm rot="10800000">
            <a:off x="6615929" y="4328058"/>
            <a:ext cx="360040" cy="358432"/>
          </a:xfrm>
          <a:prstGeom prst="bentArrow">
            <a:avLst/>
          </a:prstGeom>
          <a:solidFill>
            <a:srgbClr val="66FFFF"/>
          </a:solidFill>
          <a:ln>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フリーフォーム 44"/>
          <p:cNvSpPr/>
          <p:nvPr/>
        </p:nvSpPr>
        <p:spPr>
          <a:xfrm>
            <a:off x="7006188" y="3524735"/>
            <a:ext cx="666800" cy="192297"/>
          </a:xfrm>
          <a:custGeom>
            <a:avLst/>
            <a:gdLst>
              <a:gd name="connsiteX0" fmla="*/ 0 w 1016000"/>
              <a:gd name="connsiteY0" fmla="*/ 270934 h 270939"/>
              <a:gd name="connsiteX1" fmla="*/ 313267 w 1016000"/>
              <a:gd name="connsiteY1" fmla="*/ 8467 h 270939"/>
              <a:gd name="connsiteX2" fmla="*/ 660400 w 1016000"/>
              <a:gd name="connsiteY2" fmla="*/ 270934 h 270939"/>
              <a:gd name="connsiteX3" fmla="*/ 1016000 w 1016000"/>
              <a:gd name="connsiteY3" fmla="*/ 0 h 270939"/>
            </a:gdLst>
            <a:ahLst/>
            <a:cxnLst>
              <a:cxn ang="0">
                <a:pos x="connsiteX0" y="connsiteY0"/>
              </a:cxn>
              <a:cxn ang="0">
                <a:pos x="connsiteX1" y="connsiteY1"/>
              </a:cxn>
              <a:cxn ang="0">
                <a:pos x="connsiteX2" y="connsiteY2"/>
              </a:cxn>
              <a:cxn ang="0">
                <a:pos x="connsiteX3" y="connsiteY3"/>
              </a:cxn>
            </a:cxnLst>
            <a:rect l="l" t="t" r="r" b="b"/>
            <a:pathLst>
              <a:path w="1016000" h="270939">
                <a:moveTo>
                  <a:pt x="0" y="270934"/>
                </a:moveTo>
                <a:cubicBezTo>
                  <a:pt x="101600" y="139700"/>
                  <a:pt x="203200" y="8467"/>
                  <a:pt x="313267" y="8467"/>
                </a:cubicBezTo>
                <a:cubicBezTo>
                  <a:pt x="423334" y="8467"/>
                  <a:pt x="543278" y="272345"/>
                  <a:pt x="660400" y="270934"/>
                </a:cubicBezTo>
                <a:cubicBezTo>
                  <a:pt x="777522" y="269523"/>
                  <a:pt x="896761" y="134761"/>
                  <a:pt x="1016000" y="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p:nvSpPr>
        <p:spPr>
          <a:xfrm>
            <a:off x="7006188" y="3740759"/>
            <a:ext cx="666800" cy="192297"/>
          </a:xfrm>
          <a:custGeom>
            <a:avLst/>
            <a:gdLst>
              <a:gd name="connsiteX0" fmla="*/ 0 w 1016000"/>
              <a:gd name="connsiteY0" fmla="*/ 270934 h 270939"/>
              <a:gd name="connsiteX1" fmla="*/ 313267 w 1016000"/>
              <a:gd name="connsiteY1" fmla="*/ 8467 h 270939"/>
              <a:gd name="connsiteX2" fmla="*/ 660400 w 1016000"/>
              <a:gd name="connsiteY2" fmla="*/ 270934 h 270939"/>
              <a:gd name="connsiteX3" fmla="*/ 1016000 w 1016000"/>
              <a:gd name="connsiteY3" fmla="*/ 0 h 270939"/>
            </a:gdLst>
            <a:ahLst/>
            <a:cxnLst>
              <a:cxn ang="0">
                <a:pos x="connsiteX0" y="connsiteY0"/>
              </a:cxn>
              <a:cxn ang="0">
                <a:pos x="connsiteX1" y="connsiteY1"/>
              </a:cxn>
              <a:cxn ang="0">
                <a:pos x="connsiteX2" y="connsiteY2"/>
              </a:cxn>
              <a:cxn ang="0">
                <a:pos x="connsiteX3" y="connsiteY3"/>
              </a:cxn>
            </a:cxnLst>
            <a:rect l="l" t="t" r="r" b="b"/>
            <a:pathLst>
              <a:path w="1016000" h="270939">
                <a:moveTo>
                  <a:pt x="0" y="270934"/>
                </a:moveTo>
                <a:cubicBezTo>
                  <a:pt x="101600" y="139700"/>
                  <a:pt x="203200" y="8467"/>
                  <a:pt x="313267" y="8467"/>
                </a:cubicBezTo>
                <a:cubicBezTo>
                  <a:pt x="423334" y="8467"/>
                  <a:pt x="543278" y="272345"/>
                  <a:pt x="660400" y="270934"/>
                </a:cubicBezTo>
                <a:cubicBezTo>
                  <a:pt x="777522" y="269523"/>
                  <a:pt x="896761" y="134761"/>
                  <a:pt x="1016000" y="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リーフォーム 46"/>
          <p:cNvSpPr/>
          <p:nvPr/>
        </p:nvSpPr>
        <p:spPr>
          <a:xfrm>
            <a:off x="7006188" y="3956783"/>
            <a:ext cx="666800" cy="192297"/>
          </a:xfrm>
          <a:custGeom>
            <a:avLst/>
            <a:gdLst>
              <a:gd name="connsiteX0" fmla="*/ 0 w 1016000"/>
              <a:gd name="connsiteY0" fmla="*/ 270934 h 270939"/>
              <a:gd name="connsiteX1" fmla="*/ 313267 w 1016000"/>
              <a:gd name="connsiteY1" fmla="*/ 8467 h 270939"/>
              <a:gd name="connsiteX2" fmla="*/ 660400 w 1016000"/>
              <a:gd name="connsiteY2" fmla="*/ 270934 h 270939"/>
              <a:gd name="connsiteX3" fmla="*/ 1016000 w 1016000"/>
              <a:gd name="connsiteY3" fmla="*/ 0 h 270939"/>
            </a:gdLst>
            <a:ahLst/>
            <a:cxnLst>
              <a:cxn ang="0">
                <a:pos x="connsiteX0" y="connsiteY0"/>
              </a:cxn>
              <a:cxn ang="0">
                <a:pos x="connsiteX1" y="connsiteY1"/>
              </a:cxn>
              <a:cxn ang="0">
                <a:pos x="connsiteX2" y="connsiteY2"/>
              </a:cxn>
              <a:cxn ang="0">
                <a:pos x="connsiteX3" y="connsiteY3"/>
              </a:cxn>
            </a:cxnLst>
            <a:rect l="l" t="t" r="r" b="b"/>
            <a:pathLst>
              <a:path w="1016000" h="270939">
                <a:moveTo>
                  <a:pt x="0" y="270934"/>
                </a:moveTo>
                <a:cubicBezTo>
                  <a:pt x="101600" y="139700"/>
                  <a:pt x="203200" y="8467"/>
                  <a:pt x="313267" y="8467"/>
                </a:cubicBezTo>
                <a:cubicBezTo>
                  <a:pt x="423334" y="8467"/>
                  <a:pt x="543278" y="272345"/>
                  <a:pt x="660400" y="270934"/>
                </a:cubicBezTo>
                <a:cubicBezTo>
                  <a:pt x="777522" y="269523"/>
                  <a:pt x="896761" y="134761"/>
                  <a:pt x="1016000" y="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Group 48"/>
          <p:cNvGrpSpPr>
            <a:grpSpLocks/>
          </p:cNvGrpSpPr>
          <p:nvPr/>
        </p:nvGrpSpPr>
        <p:grpSpPr bwMode="auto">
          <a:xfrm>
            <a:off x="5410187" y="5287908"/>
            <a:ext cx="729961" cy="1048677"/>
            <a:chOff x="2397" y="2659"/>
            <a:chExt cx="1073" cy="1541"/>
          </a:xfrm>
        </p:grpSpPr>
        <p:sp>
          <p:nvSpPr>
            <p:cNvPr id="50" name="Oval 42"/>
            <p:cNvSpPr>
              <a:spLocks noChangeArrowheads="1"/>
            </p:cNvSpPr>
            <p:nvPr/>
          </p:nvSpPr>
          <p:spPr bwMode="auto">
            <a:xfrm>
              <a:off x="2744" y="2659"/>
              <a:ext cx="363" cy="363"/>
            </a:xfrm>
            <a:prstGeom prst="ellipse">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1" name="AutoShape 43"/>
            <p:cNvSpPr>
              <a:spLocks noChangeArrowheads="1"/>
            </p:cNvSpPr>
            <p:nvPr/>
          </p:nvSpPr>
          <p:spPr bwMode="auto">
            <a:xfrm>
              <a:off x="2744" y="2976"/>
              <a:ext cx="363" cy="725"/>
            </a:xfrm>
            <a:prstGeom prst="roundRect">
              <a:avLst>
                <a:gd name="adj" fmla="val 50000"/>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2" name="AutoShape 44"/>
            <p:cNvSpPr>
              <a:spLocks noChangeArrowheads="1"/>
            </p:cNvSpPr>
            <p:nvPr/>
          </p:nvSpPr>
          <p:spPr bwMode="auto">
            <a:xfrm rot="3600000">
              <a:off x="2542" y="2926"/>
              <a:ext cx="165" cy="455"/>
            </a:xfrm>
            <a:prstGeom prst="roundRect">
              <a:avLst>
                <a:gd name="adj" fmla="val 50000"/>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3" name="AutoShape 45"/>
            <p:cNvSpPr>
              <a:spLocks noChangeArrowheads="1"/>
            </p:cNvSpPr>
            <p:nvPr/>
          </p:nvSpPr>
          <p:spPr bwMode="auto">
            <a:xfrm rot="18000000" flipH="1">
              <a:off x="3160" y="2922"/>
              <a:ext cx="165" cy="455"/>
            </a:xfrm>
            <a:prstGeom prst="roundRect">
              <a:avLst>
                <a:gd name="adj" fmla="val 50000"/>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4" name="AutoShape 46"/>
            <p:cNvSpPr>
              <a:spLocks noChangeArrowheads="1"/>
            </p:cNvSpPr>
            <p:nvPr/>
          </p:nvSpPr>
          <p:spPr bwMode="auto">
            <a:xfrm rot="20700000" flipH="1">
              <a:off x="3016" y="3562"/>
              <a:ext cx="164" cy="635"/>
            </a:xfrm>
            <a:prstGeom prst="roundRect">
              <a:avLst>
                <a:gd name="adj" fmla="val 50000"/>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5" name="AutoShape 47"/>
            <p:cNvSpPr>
              <a:spLocks noChangeArrowheads="1"/>
            </p:cNvSpPr>
            <p:nvPr/>
          </p:nvSpPr>
          <p:spPr bwMode="auto">
            <a:xfrm rot="22500000">
              <a:off x="2674" y="3565"/>
              <a:ext cx="181" cy="635"/>
            </a:xfrm>
            <a:prstGeom prst="roundRect">
              <a:avLst>
                <a:gd name="adj" fmla="val 50000"/>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56" name="爆発 2 55"/>
          <p:cNvSpPr/>
          <p:nvPr/>
        </p:nvSpPr>
        <p:spPr>
          <a:xfrm>
            <a:off x="5853670" y="2677633"/>
            <a:ext cx="648072" cy="638637"/>
          </a:xfrm>
          <a:prstGeom prst="irregularSeal2">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p:nvSpPr>
        <p:spPr>
          <a:xfrm>
            <a:off x="3137462" y="1412776"/>
            <a:ext cx="4916731" cy="369332"/>
          </a:xfrm>
          <a:prstGeom prst="rect">
            <a:avLst/>
          </a:prstGeom>
          <a:noFill/>
        </p:spPr>
        <p:txBody>
          <a:bodyPr wrap="none" rtlCol="0">
            <a:spAutoFit/>
          </a:bodyPr>
          <a:lstStyle/>
          <a:p>
            <a:r>
              <a:rPr lang="ja-JP" altLang="en-US" dirty="0" smtClean="0"/>
              <a:t>７００℃以上、過渡時には９００℃も（耐熱性は？）</a:t>
            </a:r>
            <a:endParaRPr kumimoji="1" lang="ja-JP" altLang="en-US" dirty="0"/>
          </a:p>
        </p:txBody>
      </p:sp>
      <p:cxnSp>
        <p:nvCxnSpPr>
          <p:cNvPr id="59" name="カギ線コネクタ 58"/>
          <p:cNvCxnSpPr>
            <a:stCxn id="57" idx="1"/>
          </p:cNvCxnSpPr>
          <p:nvPr/>
        </p:nvCxnSpPr>
        <p:spPr>
          <a:xfrm rot="10800000" flipV="1">
            <a:off x="2757716" y="1597442"/>
            <a:ext cx="379746" cy="914400"/>
          </a:xfrm>
          <a:prstGeom prst="bentConnector2">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2" name="テキスト ボックス 61"/>
          <p:cNvSpPr txBox="1"/>
          <p:nvPr/>
        </p:nvSpPr>
        <p:spPr>
          <a:xfrm>
            <a:off x="4505614" y="1753869"/>
            <a:ext cx="3344185" cy="369332"/>
          </a:xfrm>
          <a:prstGeom prst="rect">
            <a:avLst/>
          </a:prstGeom>
          <a:noFill/>
        </p:spPr>
        <p:txBody>
          <a:bodyPr wrap="none" rtlCol="0">
            <a:spAutoFit/>
          </a:bodyPr>
          <a:lstStyle/>
          <a:p>
            <a:r>
              <a:rPr kumimoji="1" lang="ja-JP" altLang="en-US" dirty="0" smtClean="0"/>
              <a:t>核反応（炉心</a:t>
            </a:r>
            <a:r>
              <a:rPr kumimoji="1" lang="ja-JP" altLang="en-US" u="sng" dirty="0" smtClean="0"/>
              <a:t>外</a:t>
            </a:r>
            <a:r>
              <a:rPr kumimoji="1" lang="ja-JP" altLang="en-US" dirty="0" smtClean="0"/>
              <a:t>でも</a:t>
            </a:r>
            <a:r>
              <a:rPr kumimoji="1" lang="en-US" altLang="ja-JP" dirty="0" smtClean="0"/>
              <a:t>※</a:t>
            </a:r>
            <a:r>
              <a:rPr kumimoji="1" lang="ja-JP" altLang="en-US" dirty="0" smtClean="0"/>
              <a:t>崩壊含む）</a:t>
            </a:r>
            <a:endParaRPr kumimoji="1" lang="ja-JP" altLang="en-US" dirty="0"/>
          </a:p>
        </p:txBody>
      </p:sp>
      <p:cxnSp>
        <p:nvCxnSpPr>
          <p:cNvPr id="63" name="カギ線コネクタ 62"/>
          <p:cNvCxnSpPr>
            <a:stCxn id="62" idx="1"/>
          </p:cNvCxnSpPr>
          <p:nvPr/>
        </p:nvCxnSpPr>
        <p:spPr>
          <a:xfrm rot="10800000" flipV="1">
            <a:off x="4125868" y="1938535"/>
            <a:ext cx="379746" cy="914400"/>
          </a:xfrm>
          <a:prstGeom prst="bentConnector2">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7454786" y="3131676"/>
            <a:ext cx="415498" cy="369332"/>
          </a:xfrm>
          <a:prstGeom prst="rect">
            <a:avLst/>
          </a:prstGeom>
          <a:noFill/>
        </p:spPr>
        <p:txBody>
          <a:bodyPr wrap="none" rtlCol="0">
            <a:spAutoFit/>
          </a:bodyPr>
          <a:lstStyle/>
          <a:p>
            <a:r>
              <a:rPr kumimoji="1" lang="ja-JP" altLang="en-US" dirty="0" smtClean="0"/>
              <a:t>熱</a:t>
            </a:r>
            <a:endParaRPr kumimoji="1" lang="ja-JP" altLang="en-US" dirty="0"/>
          </a:p>
        </p:txBody>
      </p:sp>
      <p:cxnSp>
        <p:nvCxnSpPr>
          <p:cNvPr id="74" name="直線コネクタ 73"/>
          <p:cNvCxnSpPr/>
          <p:nvPr/>
        </p:nvCxnSpPr>
        <p:spPr>
          <a:xfrm>
            <a:off x="7109899" y="3502218"/>
            <a:ext cx="0" cy="27350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7294220" y="3502218"/>
            <a:ext cx="0" cy="27350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6706337" y="6035300"/>
            <a:ext cx="4035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flipH="1">
            <a:off x="7294220" y="6035300"/>
            <a:ext cx="4035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テキスト ボックス 78"/>
          <p:cNvSpPr txBox="1"/>
          <p:nvPr/>
        </p:nvSpPr>
        <p:spPr>
          <a:xfrm>
            <a:off x="4830847" y="6300028"/>
            <a:ext cx="3594254" cy="369332"/>
          </a:xfrm>
          <a:prstGeom prst="rect">
            <a:avLst/>
          </a:prstGeom>
          <a:noFill/>
        </p:spPr>
        <p:txBody>
          <a:bodyPr wrap="none" rtlCol="0">
            <a:spAutoFit/>
          </a:bodyPr>
          <a:lstStyle/>
          <a:p>
            <a:r>
              <a:rPr kumimoji="1" lang="ja-JP" altLang="en-US" dirty="0" smtClean="0"/>
              <a:t>メンテナンス（被ばく量＝比較的</a:t>
            </a:r>
            <a:r>
              <a:rPr kumimoji="1" lang="ja-JP" altLang="en-US" u="sng" dirty="0" smtClean="0"/>
              <a:t>高</a:t>
            </a:r>
            <a:r>
              <a:rPr kumimoji="1" lang="ja-JP" altLang="en-US" dirty="0" smtClean="0"/>
              <a:t>）</a:t>
            </a:r>
            <a:endParaRPr kumimoji="1" lang="ja-JP" altLang="en-US" dirty="0"/>
          </a:p>
        </p:txBody>
      </p:sp>
      <p:sp>
        <p:nvSpPr>
          <p:cNvPr id="85" name="ホームベース 84"/>
          <p:cNvSpPr/>
          <p:nvPr/>
        </p:nvSpPr>
        <p:spPr>
          <a:xfrm>
            <a:off x="179512" y="2852936"/>
            <a:ext cx="2506196" cy="2232248"/>
          </a:xfrm>
          <a:prstGeom prst="homePlate">
            <a:avLst>
              <a:gd name="adj" fmla="val 2642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761198" y="2996952"/>
            <a:ext cx="1502334" cy="646331"/>
          </a:xfrm>
          <a:prstGeom prst="rect">
            <a:avLst/>
          </a:prstGeom>
          <a:noFill/>
        </p:spPr>
        <p:txBody>
          <a:bodyPr wrap="none" rtlCol="0">
            <a:spAutoFit/>
          </a:bodyPr>
          <a:lstStyle/>
          <a:p>
            <a:r>
              <a:rPr kumimoji="1" lang="ja-JP" altLang="en-US" dirty="0" smtClean="0"/>
              <a:t>中性子</a:t>
            </a:r>
            <a:endParaRPr kumimoji="1" lang="en-US" altLang="ja-JP" dirty="0" smtClean="0"/>
          </a:p>
          <a:p>
            <a:r>
              <a:rPr lang="ja-JP" altLang="en-US" dirty="0" smtClean="0"/>
              <a:t>（炉心</a:t>
            </a:r>
            <a:r>
              <a:rPr lang="ja-JP" altLang="en-US" u="sng" dirty="0" smtClean="0"/>
              <a:t>外</a:t>
            </a:r>
            <a:r>
              <a:rPr lang="ja-JP" altLang="en-US" dirty="0" smtClean="0"/>
              <a:t>でも）</a:t>
            </a:r>
            <a:endParaRPr kumimoji="1" lang="ja-JP" altLang="en-US" dirty="0"/>
          </a:p>
        </p:txBody>
      </p:sp>
      <p:sp>
        <p:nvSpPr>
          <p:cNvPr id="68" name="円/楕円 67"/>
          <p:cNvSpPr/>
          <p:nvPr/>
        </p:nvSpPr>
        <p:spPr>
          <a:xfrm>
            <a:off x="395536" y="3213458"/>
            <a:ext cx="162481" cy="16248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p:nvSpPr>
        <p:spPr>
          <a:xfrm>
            <a:off x="395536" y="3933538"/>
            <a:ext cx="162481" cy="1624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770816" y="3735979"/>
            <a:ext cx="1502334" cy="646331"/>
          </a:xfrm>
          <a:prstGeom prst="rect">
            <a:avLst/>
          </a:prstGeom>
          <a:noFill/>
        </p:spPr>
        <p:txBody>
          <a:bodyPr wrap="none" rtlCol="0">
            <a:spAutoFit/>
          </a:bodyPr>
          <a:lstStyle/>
          <a:p>
            <a:r>
              <a:rPr kumimoji="1" lang="ja-JP" altLang="en-US" dirty="0" smtClean="0"/>
              <a:t>放射線</a:t>
            </a:r>
            <a:endParaRPr kumimoji="1" lang="en-US" altLang="ja-JP" dirty="0" smtClean="0"/>
          </a:p>
          <a:p>
            <a:r>
              <a:rPr lang="ja-JP" altLang="en-US" dirty="0" smtClean="0"/>
              <a:t>（炉心</a:t>
            </a:r>
            <a:r>
              <a:rPr lang="ja-JP" altLang="en-US" u="sng" dirty="0" smtClean="0"/>
              <a:t>外</a:t>
            </a:r>
            <a:r>
              <a:rPr lang="ja-JP" altLang="en-US" dirty="0" smtClean="0"/>
              <a:t>でも）</a:t>
            </a:r>
            <a:endParaRPr kumimoji="1" lang="ja-JP" altLang="en-US" dirty="0"/>
          </a:p>
        </p:txBody>
      </p:sp>
      <p:sp>
        <p:nvSpPr>
          <p:cNvPr id="80" name="弦 79"/>
          <p:cNvSpPr/>
          <p:nvPr/>
        </p:nvSpPr>
        <p:spPr>
          <a:xfrm>
            <a:off x="251520" y="4528067"/>
            <a:ext cx="258708" cy="258708"/>
          </a:xfrm>
          <a:prstGeom prst="chord">
            <a:avLst>
              <a:gd name="adj1" fmla="val 2700000"/>
              <a:gd name="adj2" fmla="val 1352639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弦 80"/>
          <p:cNvSpPr/>
          <p:nvPr/>
        </p:nvSpPr>
        <p:spPr>
          <a:xfrm flipH="1">
            <a:off x="467544" y="4528067"/>
            <a:ext cx="258708" cy="258708"/>
          </a:xfrm>
          <a:prstGeom prst="chord">
            <a:avLst>
              <a:gd name="adj1" fmla="val 2700000"/>
              <a:gd name="adj2" fmla="val 1352639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83"/>
          <p:cNvSpPr txBox="1"/>
          <p:nvPr/>
        </p:nvSpPr>
        <p:spPr>
          <a:xfrm>
            <a:off x="755576" y="4385792"/>
            <a:ext cx="1569660" cy="646331"/>
          </a:xfrm>
          <a:prstGeom prst="rect">
            <a:avLst/>
          </a:prstGeom>
          <a:noFill/>
        </p:spPr>
        <p:txBody>
          <a:bodyPr wrap="none" rtlCol="0">
            <a:spAutoFit/>
          </a:bodyPr>
          <a:lstStyle/>
          <a:p>
            <a:r>
              <a:rPr lang="ja-JP" altLang="en-US" dirty="0" smtClean="0"/>
              <a:t>核分裂生成物</a:t>
            </a:r>
            <a:endParaRPr lang="en-US" altLang="ja-JP" dirty="0" smtClean="0"/>
          </a:p>
          <a:p>
            <a:r>
              <a:rPr lang="ja-JP" altLang="en-US" dirty="0" smtClean="0"/>
              <a:t>（炉心</a:t>
            </a:r>
            <a:r>
              <a:rPr lang="ja-JP" altLang="en-US" u="sng" dirty="0" smtClean="0"/>
              <a:t>外</a:t>
            </a:r>
            <a:r>
              <a:rPr lang="ja-JP" altLang="en-US" dirty="0" smtClean="0"/>
              <a:t>でも）</a:t>
            </a:r>
            <a:endParaRPr kumimoji="1" lang="ja-JP" altLang="en-US" dirty="0"/>
          </a:p>
        </p:txBody>
      </p:sp>
      <p:sp>
        <p:nvSpPr>
          <p:cNvPr id="65" name="テキスト ボックス 64"/>
          <p:cNvSpPr txBox="1"/>
          <p:nvPr/>
        </p:nvSpPr>
        <p:spPr>
          <a:xfrm>
            <a:off x="467544" y="5930334"/>
            <a:ext cx="3382657" cy="369332"/>
          </a:xfrm>
          <a:prstGeom prst="rect">
            <a:avLst/>
          </a:prstGeom>
          <a:noFill/>
        </p:spPr>
        <p:txBody>
          <a:bodyPr wrap="none" rtlCol="0">
            <a:spAutoFit/>
          </a:bodyPr>
          <a:lstStyle/>
          <a:p>
            <a:r>
              <a:rPr lang="ja-JP" altLang="en-US" dirty="0" smtClean="0"/>
              <a:t>一次系（放射性物質を封入？？）</a:t>
            </a:r>
            <a:endParaRPr kumimoji="1" lang="ja-JP" altLang="en-US" dirty="0"/>
          </a:p>
        </p:txBody>
      </p:sp>
      <p:cxnSp>
        <p:nvCxnSpPr>
          <p:cNvPr id="66" name="カギ線コネクタ 65"/>
          <p:cNvCxnSpPr>
            <a:stCxn id="65" idx="3"/>
          </p:cNvCxnSpPr>
          <p:nvPr/>
        </p:nvCxnSpPr>
        <p:spPr>
          <a:xfrm flipV="1">
            <a:off x="3850201" y="4913350"/>
            <a:ext cx="271355" cy="1201650"/>
          </a:xfrm>
          <a:prstGeom prst="bentConnector2">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663473" y="2852936"/>
            <a:ext cx="391428" cy="2088232"/>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2843808" y="2935813"/>
            <a:ext cx="2211093" cy="195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2843808" y="4529280"/>
            <a:ext cx="2211093" cy="195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117756" y="3068960"/>
            <a:ext cx="7200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3405788" y="3072653"/>
            <a:ext cx="7200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3693820" y="3072653"/>
            <a:ext cx="7200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3981852" y="3072653"/>
            <a:ext cx="7200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4269884" y="3072653"/>
            <a:ext cx="7200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3273047" y="3957980"/>
            <a:ext cx="162481" cy="16248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3849111" y="3813964"/>
            <a:ext cx="162481" cy="16248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3531339" y="4534044"/>
            <a:ext cx="162481" cy="1624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p:cNvCxnSpPr>
            <a:stCxn id="33" idx="1"/>
          </p:cNvCxnSpPr>
          <p:nvPr/>
        </p:nvCxnSpPr>
        <p:spPr>
          <a:xfrm flipH="1" flipV="1">
            <a:off x="3016008" y="4077072"/>
            <a:ext cx="539126" cy="48076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円/楕円 34"/>
          <p:cNvSpPr/>
          <p:nvPr/>
        </p:nvSpPr>
        <p:spPr>
          <a:xfrm>
            <a:off x="3819371" y="3453924"/>
            <a:ext cx="162481" cy="1624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p:cNvCxnSpPr>
            <a:stCxn id="35" idx="1"/>
          </p:cNvCxnSpPr>
          <p:nvPr/>
        </p:nvCxnSpPr>
        <p:spPr>
          <a:xfrm flipH="1" flipV="1">
            <a:off x="3304040" y="2996952"/>
            <a:ext cx="539126" cy="48076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円/楕円 36"/>
          <p:cNvSpPr/>
          <p:nvPr/>
        </p:nvSpPr>
        <p:spPr>
          <a:xfrm>
            <a:off x="4107403" y="4562663"/>
            <a:ext cx="162481" cy="1624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弦 81"/>
          <p:cNvSpPr/>
          <p:nvPr/>
        </p:nvSpPr>
        <p:spPr>
          <a:xfrm>
            <a:off x="3579128" y="4149080"/>
            <a:ext cx="258708" cy="258708"/>
          </a:xfrm>
          <a:prstGeom prst="chord">
            <a:avLst>
              <a:gd name="adj1" fmla="val 2700000"/>
              <a:gd name="adj2" fmla="val 1352639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弦 82"/>
          <p:cNvSpPr/>
          <p:nvPr/>
        </p:nvSpPr>
        <p:spPr>
          <a:xfrm flipH="1">
            <a:off x="3795152" y="4149080"/>
            <a:ext cx="258708" cy="258708"/>
          </a:xfrm>
          <a:prstGeom prst="chord">
            <a:avLst>
              <a:gd name="adj1" fmla="val 2700000"/>
              <a:gd name="adj2" fmla="val 1352639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2843808" y="3068960"/>
            <a:ext cx="7200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4499992" y="3068960"/>
            <a:ext cx="7200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4788024" y="3068960"/>
            <a:ext cx="7200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曲折矢印 40"/>
          <p:cNvSpPr/>
          <p:nvPr/>
        </p:nvSpPr>
        <p:spPr>
          <a:xfrm>
            <a:off x="4788024" y="2941560"/>
            <a:ext cx="360040" cy="358432"/>
          </a:xfrm>
          <a:prstGeom prst="bentArrow">
            <a:avLst/>
          </a:prstGeom>
          <a:solidFill>
            <a:srgbClr val="66FFFF"/>
          </a:solidFill>
          <a:ln>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p:cNvSpPr/>
          <p:nvPr/>
        </p:nvSpPr>
        <p:spPr>
          <a:xfrm rot="16200000">
            <a:off x="4773136" y="4293901"/>
            <a:ext cx="360040" cy="358432"/>
          </a:xfrm>
          <a:prstGeom prst="bentArrow">
            <a:avLst/>
          </a:prstGeom>
          <a:solidFill>
            <a:srgbClr val="66FFFF"/>
          </a:solidFill>
          <a:ln>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矢印コネクタ 27"/>
          <p:cNvCxnSpPr>
            <a:stCxn id="26" idx="1"/>
          </p:cNvCxnSpPr>
          <p:nvPr/>
        </p:nvCxnSpPr>
        <p:spPr>
          <a:xfrm flipH="1" flipV="1">
            <a:off x="2757716" y="3501008"/>
            <a:ext cx="539126" cy="48076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9" idx="7"/>
          </p:cNvCxnSpPr>
          <p:nvPr/>
        </p:nvCxnSpPr>
        <p:spPr>
          <a:xfrm flipV="1">
            <a:off x="3987797" y="3501009"/>
            <a:ext cx="675676" cy="33675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4269884" y="4221088"/>
            <a:ext cx="504056" cy="36537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8" name="円/楕円 87"/>
          <p:cNvSpPr/>
          <p:nvPr/>
        </p:nvSpPr>
        <p:spPr>
          <a:xfrm>
            <a:off x="5634522" y="4545567"/>
            <a:ext cx="162481" cy="16248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a:stCxn id="88" idx="3"/>
          </p:cNvCxnSpPr>
          <p:nvPr/>
        </p:nvCxnSpPr>
        <p:spPr>
          <a:xfrm flipH="1">
            <a:off x="5402850" y="4684253"/>
            <a:ext cx="255467" cy="400931"/>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90" name="円/楕円 89"/>
          <p:cNvSpPr/>
          <p:nvPr/>
        </p:nvSpPr>
        <p:spPr>
          <a:xfrm>
            <a:off x="6929799" y="3393439"/>
            <a:ext cx="162481" cy="16248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1" name="直線矢印コネクタ 90"/>
          <p:cNvCxnSpPr>
            <a:stCxn id="90" idx="7"/>
          </p:cNvCxnSpPr>
          <p:nvPr/>
        </p:nvCxnSpPr>
        <p:spPr>
          <a:xfrm flipV="1">
            <a:off x="7068485" y="2996952"/>
            <a:ext cx="386301" cy="42028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92" name="弦 91"/>
          <p:cNvSpPr/>
          <p:nvPr/>
        </p:nvSpPr>
        <p:spPr>
          <a:xfrm>
            <a:off x="5671210" y="2845492"/>
            <a:ext cx="258708" cy="258708"/>
          </a:xfrm>
          <a:prstGeom prst="chord">
            <a:avLst>
              <a:gd name="adj1" fmla="val 2700000"/>
              <a:gd name="adj2" fmla="val 1352639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弦 92"/>
          <p:cNvSpPr/>
          <p:nvPr/>
        </p:nvSpPr>
        <p:spPr>
          <a:xfrm flipH="1">
            <a:off x="5177388" y="4466436"/>
            <a:ext cx="258708" cy="258708"/>
          </a:xfrm>
          <a:prstGeom prst="chord">
            <a:avLst>
              <a:gd name="adj1" fmla="val 2700000"/>
              <a:gd name="adj2" fmla="val 1352639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弦 93"/>
          <p:cNvSpPr/>
          <p:nvPr/>
        </p:nvSpPr>
        <p:spPr>
          <a:xfrm flipH="1">
            <a:off x="5940152" y="4466436"/>
            <a:ext cx="258708" cy="258708"/>
          </a:xfrm>
          <a:prstGeom prst="chord">
            <a:avLst>
              <a:gd name="adj1" fmla="val 2700000"/>
              <a:gd name="adj2" fmla="val 1352639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爆発 2 94"/>
          <p:cNvSpPr/>
          <p:nvPr/>
        </p:nvSpPr>
        <p:spPr>
          <a:xfrm>
            <a:off x="5605882" y="4285399"/>
            <a:ext cx="648072" cy="638637"/>
          </a:xfrm>
          <a:prstGeom prst="irregularSeal2">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爆発 2 95"/>
          <p:cNvSpPr/>
          <p:nvPr/>
        </p:nvSpPr>
        <p:spPr>
          <a:xfrm>
            <a:off x="2706215" y="4337510"/>
            <a:ext cx="648072" cy="638637"/>
          </a:xfrm>
          <a:prstGeom prst="irregularSeal2">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爆発 2 96"/>
          <p:cNvSpPr/>
          <p:nvPr/>
        </p:nvSpPr>
        <p:spPr>
          <a:xfrm>
            <a:off x="3891815" y="2778597"/>
            <a:ext cx="648072" cy="638637"/>
          </a:xfrm>
          <a:prstGeom prst="irregularSeal2">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爆発 2 97"/>
          <p:cNvSpPr/>
          <p:nvPr/>
        </p:nvSpPr>
        <p:spPr>
          <a:xfrm>
            <a:off x="2699792" y="2708920"/>
            <a:ext cx="648072" cy="638637"/>
          </a:xfrm>
          <a:prstGeom prst="irregularSeal2">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爆発 2 98"/>
          <p:cNvSpPr/>
          <p:nvPr/>
        </p:nvSpPr>
        <p:spPr>
          <a:xfrm>
            <a:off x="3419872" y="3582451"/>
            <a:ext cx="648072" cy="638637"/>
          </a:xfrm>
          <a:prstGeom prst="irregularSeal2">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爆発 2 99"/>
          <p:cNvSpPr/>
          <p:nvPr/>
        </p:nvSpPr>
        <p:spPr>
          <a:xfrm>
            <a:off x="4283968" y="4302531"/>
            <a:ext cx="648072" cy="638637"/>
          </a:xfrm>
          <a:prstGeom prst="irregularSeal2">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爆発 2 101"/>
          <p:cNvSpPr/>
          <p:nvPr/>
        </p:nvSpPr>
        <p:spPr>
          <a:xfrm>
            <a:off x="6795948" y="5085184"/>
            <a:ext cx="2240548" cy="1259974"/>
          </a:xfrm>
          <a:prstGeom prst="irregularSeal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7294220" y="5373216"/>
            <a:ext cx="1454244" cy="646331"/>
          </a:xfrm>
          <a:prstGeom prst="rect">
            <a:avLst/>
          </a:prstGeom>
          <a:noFill/>
        </p:spPr>
        <p:txBody>
          <a:bodyPr wrap="none" rtlCol="0">
            <a:spAutoFit/>
          </a:bodyPr>
          <a:lstStyle/>
          <a:p>
            <a:r>
              <a:rPr kumimoji="1" lang="ja-JP" altLang="en-US" dirty="0" smtClean="0"/>
              <a:t>伝熱管</a:t>
            </a:r>
            <a:endParaRPr kumimoji="1" lang="en-US" altLang="ja-JP" dirty="0" smtClean="0"/>
          </a:p>
          <a:p>
            <a:r>
              <a:rPr lang="ja-JP" altLang="en-US" dirty="0" smtClean="0"/>
              <a:t>（細管・薄壁）</a:t>
            </a:r>
            <a:endParaRPr kumimoji="1" lang="ja-JP" altLang="en-US" dirty="0"/>
          </a:p>
        </p:txBody>
      </p:sp>
      <p:sp>
        <p:nvSpPr>
          <p:cNvPr id="103" name="円/楕円 102"/>
          <p:cNvSpPr/>
          <p:nvPr/>
        </p:nvSpPr>
        <p:spPr>
          <a:xfrm>
            <a:off x="6095443" y="2949868"/>
            <a:ext cx="162481" cy="1624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4" name="直線矢印コネクタ 103"/>
          <p:cNvCxnSpPr>
            <a:stCxn id="103" idx="1"/>
          </p:cNvCxnSpPr>
          <p:nvPr/>
        </p:nvCxnSpPr>
        <p:spPr>
          <a:xfrm flipH="1" flipV="1">
            <a:off x="5580112" y="2492896"/>
            <a:ext cx="539126" cy="48076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5" name="円/楕円 104"/>
          <p:cNvSpPr/>
          <p:nvPr/>
        </p:nvSpPr>
        <p:spPr>
          <a:xfrm>
            <a:off x="6425743" y="4490655"/>
            <a:ext cx="162481" cy="16248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矢印コネクタ 105"/>
          <p:cNvCxnSpPr>
            <a:stCxn id="105" idx="3"/>
          </p:cNvCxnSpPr>
          <p:nvPr/>
        </p:nvCxnSpPr>
        <p:spPr>
          <a:xfrm flipH="1">
            <a:off x="6095443" y="4629341"/>
            <a:ext cx="354095" cy="45584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9" name="Picture 213" descr="図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27384"/>
            <a:ext cx="9144000" cy="1287224"/>
          </a:xfrm>
          <a:prstGeom prst="rect">
            <a:avLst/>
          </a:prstGeom>
          <a:noFill/>
          <a:extLst>
            <a:ext uri="{909E8E84-426E-40DD-AFC4-6F175D3DCCD1}">
              <a14:hiddenFill xmlns:a14="http://schemas.microsoft.com/office/drawing/2010/main">
                <a:solidFill>
                  <a:srgbClr val="FFFFFF"/>
                </a:solidFill>
              </a14:hiddenFill>
            </a:ext>
          </a:extLst>
        </p:spPr>
      </p:pic>
      <p:sp>
        <p:nvSpPr>
          <p:cNvPr id="110" name="タイトル 1"/>
          <p:cNvSpPr txBox="1">
            <a:spLocks/>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ＭＳ Ｐゴシック" charset="-128"/>
              </a:defRPr>
            </a:lvl2pPr>
            <a:lvl3pPr algn="ctr" rtl="0" fontAlgn="base">
              <a:spcBef>
                <a:spcPct val="0"/>
              </a:spcBef>
              <a:spcAft>
                <a:spcPct val="0"/>
              </a:spcAft>
              <a:defRPr kumimoji="1" sz="4400">
                <a:solidFill>
                  <a:schemeClr val="tx2"/>
                </a:solidFill>
                <a:latin typeface="Arial" charset="0"/>
                <a:ea typeface="ＭＳ Ｐゴシック" charset="-128"/>
              </a:defRPr>
            </a:lvl3pPr>
            <a:lvl4pPr algn="ctr" rtl="0" fontAlgn="base">
              <a:spcBef>
                <a:spcPct val="0"/>
              </a:spcBef>
              <a:spcAft>
                <a:spcPct val="0"/>
              </a:spcAft>
              <a:defRPr kumimoji="1" sz="4400">
                <a:solidFill>
                  <a:schemeClr val="tx2"/>
                </a:solidFill>
                <a:latin typeface="Arial" charset="0"/>
                <a:ea typeface="ＭＳ Ｐゴシック" charset="-128"/>
              </a:defRPr>
            </a:lvl4pPr>
            <a:lvl5pPr algn="ctr" rtl="0" fontAlgn="base">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r>
              <a:rPr lang="ja-JP" altLang="en-US" dirty="0">
                <a:solidFill>
                  <a:schemeClr val="bg1"/>
                </a:solidFill>
              </a:rPr>
              <a:t>溶融塩炉の“工学的”課題</a:t>
            </a:r>
          </a:p>
        </p:txBody>
      </p:sp>
      <p:sp>
        <p:nvSpPr>
          <p:cNvPr id="111" name="Text Box 11"/>
          <p:cNvSpPr txBox="1">
            <a:spLocks noChangeArrowheads="1"/>
          </p:cNvSpPr>
          <p:nvPr/>
        </p:nvSpPr>
        <p:spPr bwMode="auto">
          <a:xfrm>
            <a:off x="7239000" y="47625"/>
            <a:ext cx="17947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ja-JP" sz="1400" dirty="0">
                <a:solidFill>
                  <a:schemeClr val="bg1"/>
                </a:solidFill>
              </a:rPr>
              <a:t>©Takashi Kamei, </a:t>
            </a:r>
            <a:r>
              <a:rPr lang="en-US" altLang="ja-JP" sz="1400" dirty="0" smtClean="0">
                <a:solidFill>
                  <a:schemeClr val="bg1"/>
                </a:solidFill>
              </a:rPr>
              <a:t>2012</a:t>
            </a:r>
            <a:endParaRPr lang="en-US" altLang="ja-JP" sz="1400" dirty="0">
              <a:solidFill>
                <a:schemeClr val="bg1"/>
              </a:solidFill>
            </a:endParaRPr>
          </a:p>
        </p:txBody>
      </p:sp>
      <p:sp>
        <p:nvSpPr>
          <p:cNvPr id="112" name="テキスト ボックス 111"/>
          <p:cNvSpPr txBox="1"/>
          <p:nvPr/>
        </p:nvSpPr>
        <p:spPr>
          <a:xfrm>
            <a:off x="0" y="0"/>
            <a:ext cx="3805850"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en-US" altLang="ja-JP" sz="1200" dirty="0" smtClean="0">
                <a:solidFill>
                  <a:schemeClr val="bg1"/>
                </a:solidFill>
              </a:rPr>
              <a:t>2012</a:t>
            </a:r>
            <a:r>
              <a:rPr kumimoji="1" lang="ja-JP" altLang="en-US" sz="1200" dirty="0" smtClean="0">
                <a:solidFill>
                  <a:schemeClr val="bg1"/>
                </a:solidFill>
              </a:rPr>
              <a:t>年</a:t>
            </a:r>
            <a:r>
              <a:rPr lang="en-US" altLang="ja-JP" sz="1200" dirty="0">
                <a:solidFill>
                  <a:schemeClr val="bg1"/>
                </a:solidFill>
              </a:rPr>
              <a:t>6</a:t>
            </a:r>
            <a:r>
              <a:rPr lang="ja-JP" altLang="en-US" sz="1200" dirty="0" smtClean="0">
                <a:solidFill>
                  <a:schemeClr val="bg1"/>
                </a:solidFill>
              </a:rPr>
              <a:t>月</a:t>
            </a:r>
            <a:r>
              <a:rPr lang="en-US" altLang="ja-JP" sz="1200" dirty="0" smtClean="0">
                <a:solidFill>
                  <a:schemeClr val="bg1"/>
                </a:solidFill>
              </a:rPr>
              <a:t>12</a:t>
            </a:r>
            <a:r>
              <a:rPr lang="ja-JP" altLang="en-US" sz="1200" dirty="0" smtClean="0">
                <a:solidFill>
                  <a:schemeClr val="bg1"/>
                </a:solidFill>
              </a:rPr>
              <a:t>日　静岡県</a:t>
            </a:r>
            <a:r>
              <a:rPr lang="zh-TW" altLang="en-US" sz="1200" dirty="0">
                <a:solidFill>
                  <a:schemeClr val="bg1"/>
                </a:solidFill>
              </a:rPr>
              <a:t>原子力経済性等検証専門部会</a:t>
            </a:r>
            <a:endParaRPr kumimoji="1" lang="ja-JP" altLang="en-US" sz="1200" dirty="0">
              <a:solidFill>
                <a:schemeClr val="bg1"/>
              </a:solidFill>
            </a:endParaRPr>
          </a:p>
        </p:txBody>
      </p:sp>
      <p:sp>
        <p:nvSpPr>
          <p:cNvPr id="113" name="テキスト ボックス 112"/>
          <p:cNvSpPr txBox="1"/>
          <p:nvPr/>
        </p:nvSpPr>
        <p:spPr>
          <a:xfrm>
            <a:off x="35496" y="1484784"/>
            <a:ext cx="2646878" cy="830997"/>
          </a:xfrm>
          <a:prstGeom prst="rect">
            <a:avLst/>
          </a:prstGeom>
          <a:noFill/>
        </p:spPr>
        <p:txBody>
          <a:bodyPr wrap="none" rtlCol="0">
            <a:spAutoFit/>
          </a:bodyPr>
          <a:lstStyle/>
          <a:p>
            <a:r>
              <a:rPr kumimoji="1" lang="ja-JP" altLang="en-US" sz="4800" dirty="0" smtClean="0"/>
              <a:t>溶融塩炉</a:t>
            </a:r>
            <a:endParaRPr kumimoji="1" lang="ja-JP" altLang="en-US" sz="4800" dirty="0"/>
          </a:p>
        </p:txBody>
      </p:sp>
      <p:sp>
        <p:nvSpPr>
          <p:cNvPr id="101" name="四方向矢印 100"/>
          <p:cNvSpPr/>
          <p:nvPr/>
        </p:nvSpPr>
        <p:spPr>
          <a:xfrm rot="2700000">
            <a:off x="5268619" y="5198399"/>
            <a:ext cx="1033543" cy="1033543"/>
          </a:xfrm>
          <a:prstGeom prst="quadArrow">
            <a:avLst>
              <a:gd name="adj1" fmla="val 18440"/>
              <a:gd name="adj2" fmla="val 4150"/>
              <a:gd name="adj3"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668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グループ化 62"/>
          <p:cNvGrpSpPr/>
          <p:nvPr/>
        </p:nvGrpSpPr>
        <p:grpSpPr>
          <a:xfrm>
            <a:off x="3057774" y="3229288"/>
            <a:ext cx="6086226" cy="3628712"/>
            <a:chOff x="2018287" y="2609528"/>
            <a:chExt cx="7125713" cy="4248472"/>
          </a:xfrm>
        </p:grpSpPr>
        <p:pic>
          <p:nvPicPr>
            <p:cNvPr id="64" name="Picture 2"/>
            <p:cNvPicPr>
              <a:picLocks noChangeAspect="1" noChangeArrowheads="1"/>
            </p:cNvPicPr>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l="-2"/>
            <a:stretch/>
          </p:blipFill>
          <p:spPr bwMode="auto">
            <a:xfrm flipH="1">
              <a:off x="2853269" y="2609528"/>
              <a:ext cx="6290731" cy="4248472"/>
            </a:xfrm>
            <a:prstGeom prst="rect">
              <a:avLst/>
            </a:prstGeom>
            <a:noFill/>
            <a:extLst>
              <a:ext uri="{909E8E84-426E-40DD-AFC4-6F175D3DCCD1}">
                <a14:hiddenFill xmlns:a14="http://schemas.microsoft.com/office/drawing/2010/main">
                  <a:solidFill>
                    <a:srgbClr val="FFFFFF"/>
                  </a:solidFill>
                </a14:hiddenFill>
              </a:ext>
            </a:extLst>
          </p:spPr>
        </p:pic>
        <p:sp>
          <p:nvSpPr>
            <p:cNvPr id="65" name="正方形/長方形 64"/>
            <p:cNvSpPr/>
            <p:nvPr/>
          </p:nvSpPr>
          <p:spPr>
            <a:xfrm>
              <a:off x="2018287" y="2609528"/>
              <a:ext cx="3201788" cy="4248472"/>
            </a:xfrm>
            <a:prstGeom prst="rect">
              <a:avLst/>
            </a:prstGeom>
            <a:gradFill flip="none" rotWithShape="1">
              <a:gsLst>
                <a:gs pos="34000">
                  <a:srgbClr val="FFFFFF"/>
                </a:gs>
                <a:gs pos="0">
                  <a:schemeClr val="bg1">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3217072" y="6372036"/>
            <a:ext cx="1544012" cy="369332"/>
          </a:xfrm>
          <a:prstGeom prst="rect">
            <a:avLst/>
          </a:prstGeom>
        </p:spPr>
        <p:txBody>
          <a:bodyPr wrap="none">
            <a:spAutoFit/>
          </a:bodyPr>
          <a:lstStyle/>
          <a:p>
            <a:r>
              <a:rPr lang="zh-TW" altLang="en-US" dirty="0"/>
              <a:t>特許</a:t>
            </a:r>
            <a:r>
              <a:rPr lang="en-US" altLang="zh-TW" dirty="0"/>
              <a:t>5781013</a:t>
            </a:r>
            <a:endParaRPr lang="ja-JP" altLang="en-US" dirty="0"/>
          </a:p>
        </p:txBody>
      </p:sp>
      <p:grpSp>
        <p:nvGrpSpPr>
          <p:cNvPr id="8" name="グループ化 7"/>
          <p:cNvGrpSpPr/>
          <p:nvPr/>
        </p:nvGrpSpPr>
        <p:grpSpPr>
          <a:xfrm>
            <a:off x="2771800" y="1501072"/>
            <a:ext cx="5112568" cy="4808248"/>
            <a:chOff x="2051720" y="620688"/>
            <a:chExt cx="6048672" cy="5688632"/>
          </a:xfrm>
        </p:grpSpPr>
        <p:sp>
          <p:nvSpPr>
            <p:cNvPr id="118" name="正方形/長方形 117"/>
            <p:cNvSpPr/>
            <p:nvPr/>
          </p:nvSpPr>
          <p:spPr>
            <a:xfrm>
              <a:off x="6431469" y="3349872"/>
              <a:ext cx="300771" cy="16748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67" name="角丸四角形 66"/>
            <p:cNvSpPr/>
            <p:nvPr/>
          </p:nvSpPr>
          <p:spPr>
            <a:xfrm>
              <a:off x="2051720" y="620688"/>
              <a:ext cx="2880320" cy="5688632"/>
            </a:xfrm>
            <a:prstGeom prst="roundRect">
              <a:avLst>
                <a:gd name="adj" fmla="val 35683"/>
              </a:avLst>
            </a:prstGeom>
            <a:gradFill>
              <a:gsLst>
                <a:gs pos="0">
                  <a:srgbClr val="FFFF00"/>
                </a:gs>
                <a:gs pos="100000">
                  <a:srgbClr val="0070C0"/>
                </a:gs>
              </a:gsLst>
              <a:lin ang="5400000" scaled="1"/>
            </a:gra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68" name="角丸四角形 67"/>
            <p:cNvSpPr/>
            <p:nvPr/>
          </p:nvSpPr>
          <p:spPr>
            <a:xfrm>
              <a:off x="2555776" y="1124744"/>
              <a:ext cx="1872208" cy="3456384"/>
            </a:xfrm>
            <a:prstGeom prst="roundRect">
              <a:avLst>
                <a:gd name="adj" fmla="val 50000"/>
              </a:avLst>
            </a:prstGeom>
            <a:solidFill>
              <a:schemeClr val="tx1">
                <a:lumMod val="75000"/>
                <a:lumOff val="2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69" name="フリーフォーム 68"/>
            <p:cNvSpPr/>
            <p:nvPr/>
          </p:nvSpPr>
          <p:spPr>
            <a:xfrm>
              <a:off x="4139952" y="2098488"/>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0" name="フリーフォーム 69"/>
            <p:cNvSpPr/>
            <p:nvPr/>
          </p:nvSpPr>
          <p:spPr>
            <a:xfrm>
              <a:off x="4139952" y="2250888"/>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1" name="フリーフォーム 70"/>
            <p:cNvSpPr/>
            <p:nvPr/>
          </p:nvSpPr>
          <p:spPr>
            <a:xfrm>
              <a:off x="4139952" y="2403288"/>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2" name="フリーフォーム 71"/>
            <p:cNvSpPr/>
            <p:nvPr/>
          </p:nvSpPr>
          <p:spPr>
            <a:xfrm>
              <a:off x="4139952" y="2555688"/>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3" name="フリーフォーム 72"/>
            <p:cNvSpPr/>
            <p:nvPr/>
          </p:nvSpPr>
          <p:spPr>
            <a:xfrm>
              <a:off x="4139952" y="2708088"/>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4" name="フリーフォーム 73"/>
            <p:cNvSpPr/>
            <p:nvPr/>
          </p:nvSpPr>
          <p:spPr>
            <a:xfrm>
              <a:off x="4139952" y="2852936"/>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5" name="フリーフォーム 74"/>
            <p:cNvSpPr/>
            <p:nvPr/>
          </p:nvSpPr>
          <p:spPr>
            <a:xfrm>
              <a:off x="4139952" y="3005336"/>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6" name="フリーフォーム 75"/>
            <p:cNvSpPr/>
            <p:nvPr/>
          </p:nvSpPr>
          <p:spPr>
            <a:xfrm>
              <a:off x="4139952" y="3157736"/>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7" name="フリーフォーム 76"/>
            <p:cNvSpPr/>
            <p:nvPr/>
          </p:nvSpPr>
          <p:spPr>
            <a:xfrm>
              <a:off x="4139952" y="3310136"/>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フリーフォーム 77"/>
            <p:cNvSpPr/>
            <p:nvPr/>
          </p:nvSpPr>
          <p:spPr>
            <a:xfrm>
              <a:off x="4139952" y="3462536"/>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9" name="フリーフォーム 78"/>
            <p:cNvSpPr/>
            <p:nvPr/>
          </p:nvSpPr>
          <p:spPr>
            <a:xfrm flipH="1">
              <a:off x="2411761" y="2132856"/>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0" name="フリーフォーム 79"/>
            <p:cNvSpPr/>
            <p:nvPr/>
          </p:nvSpPr>
          <p:spPr>
            <a:xfrm flipH="1">
              <a:off x="2411761" y="2285256"/>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1" name="フリーフォーム 80"/>
            <p:cNvSpPr/>
            <p:nvPr/>
          </p:nvSpPr>
          <p:spPr>
            <a:xfrm flipH="1">
              <a:off x="2411761" y="2437656"/>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フリーフォーム 81"/>
            <p:cNvSpPr/>
            <p:nvPr/>
          </p:nvSpPr>
          <p:spPr>
            <a:xfrm flipH="1">
              <a:off x="2411761" y="2590056"/>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3" name="フリーフォーム 82"/>
            <p:cNvSpPr/>
            <p:nvPr/>
          </p:nvSpPr>
          <p:spPr>
            <a:xfrm flipH="1">
              <a:off x="2411761" y="2742456"/>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4" name="フリーフォーム 83"/>
            <p:cNvSpPr/>
            <p:nvPr/>
          </p:nvSpPr>
          <p:spPr>
            <a:xfrm flipH="1">
              <a:off x="2411761" y="2887304"/>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5" name="フリーフォーム 84"/>
            <p:cNvSpPr/>
            <p:nvPr/>
          </p:nvSpPr>
          <p:spPr>
            <a:xfrm flipH="1">
              <a:off x="2411761" y="3039704"/>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6" name="フリーフォーム 85"/>
            <p:cNvSpPr/>
            <p:nvPr/>
          </p:nvSpPr>
          <p:spPr>
            <a:xfrm flipH="1">
              <a:off x="2411761" y="3192104"/>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7" name="フリーフォーム 86"/>
            <p:cNvSpPr/>
            <p:nvPr/>
          </p:nvSpPr>
          <p:spPr>
            <a:xfrm flipH="1">
              <a:off x="2411761" y="3344504"/>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8" name="フリーフォーム 87"/>
            <p:cNvSpPr/>
            <p:nvPr/>
          </p:nvSpPr>
          <p:spPr>
            <a:xfrm flipH="1">
              <a:off x="2411761" y="3496904"/>
              <a:ext cx="432047" cy="109649"/>
            </a:xfrm>
            <a:custGeom>
              <a:avLst/>
              <a:gdLst>
                <a:gd name="connsiteX0" fmla="*/ 0 w 304800"/>
                <a:gd name="connsiteY0" fmla="*/ 125531 h 135125"/>
                <a:gd name="connsiteX1" fmla="*/ 107576 w 304800"/>
                <a:gd name="connsiteY1" fmla="*/ 25 h 135125"/>
                <a:gd name="connsiteX2" fmla="*/ 224117 w 304800"/>
                <a:gd name="connsiteY2" fmla="*/ 134495 h 135125"/>
                <a:gd name="connsiteX3" fmla="*/ 304800 w 304800"/>
                <a:gd name="connsiteY3" fmla="*/ 53813 h 135125"/>
                <a:gd name="connsiteX4" fmla="*/ 304800 w 304800"/>
                <a:gd name="connsiteY4" fmla="*/ 53813 h 1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5125">
                  <a:moveTo>
                    <a:pt x="0" y="125531"/>
                  </a:moveTo>
                  <a:cubicBezTo>
                    <a:pt x="35111" y="62031"/>
                    <a:pt x="70223" y="-1469"/>
                    <a:pt x="107576" y="25"/>
                  </a:cubicBezTo>
                  <a:cubicBezTo>
                    <a:pt x="144929" y="1519"/>
                    <a:pt x="191246" y="125530"/>
                    <a:pt x="224117" y="134495"/>
                  </a:cubicBezTo>
                  <a:cubicBezTo>
                    <a:pt x="256988" y="143460"/>
                    <a:pt x="304800" y="53813"/>
                    <a:pt x="304800" y="53813"/>
                  </a:cubicBezTo>
                  <a:lnTo>
                    <a:pt x="304800" y="53813"/>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9" name="正方形/長方形 88"/>
            <p:cNvSpPr/>
            <p:nvPr/>
          </p:nvSpPr>
          <p:spPr>
            <a:xfrm>
              <a:off x="2843808" y="1772816"/>
              <a:ext cx="1296144" cy="216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0" name="正方形/長方形 89"/>
            <p:cNvSpPr/>
            <p:nvPr/>
          </p:nvSpPr>
          <p:spPr>
            <a:xfrm>
              <a:off x="2843808" y="1988840"/>
              <a:ext cx="1296144" cy="1944216"/>
            </a:xfrm>
            <a:prstGeom prst="rect">
              <a:avLst/>
            </a:prstGeom>
            <a:gradFill>
              <a:gsLst>
                <a:gs pos="0">
                  <a:srgbClr val="FFC000"/>
                </a:gs>
                <a:gs pos="50000">
                  <a:srgbClr val="FFCC00">
                    <a:shade val="67500"/>
                    <a:satMod val="115000"/>
                  </a:srgb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1" name="正方形/長方形 90"/>
            <p:cNvSpPr/>
            <p:nvPr/>
          </p:nvSpPr>
          <p:spPr>
            <a:xfrm>
              <a:off x="2996208" y="2204864"/>
              <a:ext cx="927720" cy="1503784"/>
            </a:xfrm>
            <a:prstGeom prst="rect">
              <a:avLst/>
            </a:prstGeom>
            <a:gradFill flip="none" rotWithShape="1">
              <a:gsLst>
                <a:gs pos="0">
                  <a:srgbClr val="FFC000"/>
                </a:gs>
                <a:gs pos="50000">
                  <a:srgbClr val="FFCC00">
                    <a:shade val="67500"/>
                    <a:satMod val="115000"/>
                  </a:srgbClr>
                </a:gs>
                <a:gs pos="100000">
                  <a:schemeClr val="tx2">
                    <a:lumMod val="40000"/>
                    <a:lumOff val="60000"/>
                  </a:schemeClr>
                </a:gs>
              </a:gsLst>
              <a:lin ang="5400000" scaled="1"/>
              <a:tileRect/>
            </a:gra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2" name="正方形/長方形 91"/>
            <p:cNvSpPr/>
            <p:nvPr/>
          </p:nvSpPr>
          <p:spPr>
            <a:xfrm>
              <a:off x="2987824" y="2204864"/>
              <a:ext cx="108000" cy="150378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3" name="正方形/長方形 92"/>
            <p:cNvSpPr/>
            <p:nvPr/>
          </p:nvSpPr>
          <p:spPr>
            <a:xfrm>
              <a:off x="3203848" y="2204864"/>
              <a:ext cx="108000" cy="150378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4" name="正方形/長方形 93"/>
            <p:cNvSpPr/>
            <p:nvPr/>
          </p:nvSpPr>
          <p:spPr>
            <a:xfrm>
              <a:off x="3419872" y="2204864"/>
              <a:ext cx="108000" cy="150378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5" name="正方形/長方形 94"/>
            <p:cNvSpPr/>
            <p:nvPr/>
          </p:nvSpPr>
          <p:spPr>
            <a:xfrm>
              <a:off x="3635896" y="2204864"/>
              <a:ext cx="108000" cy="150378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6" name="正方形/長方形 95"/>
            <p:cNvSpPr/>
            <p:nvPr/>
          </p:nvSpPr>
          <p:spPr>
            <a:xfrm>
              <a:off x="3851920" y="2204864"/>
              <a:ext cx="108000" cy="150378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7" name="U ターン矢印 96"/>
            <p:cNvSpPr/>
            <p:nvPr/>
          </p:nvSpPr>
          <p:spPr>
            <a:xfrm>
              <a:off x="3779912" y="2060848"/>
              <a:ext cx="324048" cy="294580"/>
            </a:xfrm>
            <a:prstGeom prst="uturnArrow">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8" name="U ターン矢印 97"/>
            <p:cNvSpPr/>
            <p:nvPr/>
          </p:nvSpPr>
          <p:spPr>
            <a:xfrm flipH="1" flipV="1">
              <a:off x="3707904" y="3566468"/>
              <a:ext cx="324048" cy="294580"/>
            </a:xfrm>
            <a:prstGeom prst="uturnArrow">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99" name="U ターン矢印 98"/>
            <p:cNvSpPr/>
            <p:nvPr/>
          </p:nvSpPr>
          <p:spPr>
            <a:xfrm flipV="1">
              <a:off x="2879800" y="3573016"/>
              <a:ext cx="324048" cy="294580"/>
            </a:xfrm>
            <a:prstGeom prst="uturnArrow">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00" name="U ターン矢印 99"/>
            <p:cNvSpPr/>
            <p:nvPr/>
          </p:nvSpPr>
          <p:spPr>
            <a:xfrm flipH="1">
              <a:off x="2879800" y="2060848"/>
              <a:ext cx="324048" cy="294580"/>
            </a:xfrm>
            <a:prstGeom prst="uturnArrow">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01" name="角丸四角形 100"/>
            <p:cNvSpPr/>
            <p:nvPr/>
          </p:nvSpPr>
          <p:spPr>
            <a:xfrm>
              <a:off x="2843808" y="5301208"/>
              <a:ext cx="1296144" cy="720080"/>
            </a:xfrm>
            <a:prstGeom prst="roundRect">
              <a:avLst>
                <a:gd name="adj" fmla="val 50000"/>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ドレイン</a:t>
              </a:r>
              <a:endParaRPr kumimoji="1" lang="en-US" altLang="ja-JP" sz="1400" dirty="0" smtClean="0">
                <a:solidFill>
                  <a:schemeClr val="tx1"/>
                </a:solidFill>
              </a:endParaRPr>
            </a:p>
            <a:p>
              <a:pPr algn="ctr"/>
              <a:r>
                <a:rPr kumimoji="1" lang="ja-JP" altLang="en-US" sz="1400" dirty="0" smtClean="0">
                  <a:solidFill>
                    <a:schemeClr val="tx1"/>
                  </a:solidFill>
                </a:rPr>
                <a:t>タンク</a:t>
              </a:r>
              <a:endParaRPr kumimoji="1" lang="ja-JP" altLang="en-US" sz="1400" dirty="0">
                <a:solidFill>
                  <a:schemeClr val="tx1"/>
                </a:solidFill>
              </a:endParaRPr>
            </a:p>
          </p:txBody>
        </p:sp>
        <p:sp>
          <p:nvSpPr>
            <p:cNvPr id="102" name="正方形/長方形 101"/>
            <p:cNvSpPr/>
            <p:nvPr/>
          </p:nvSpPr>
          <p:spPr>
            <a:xfrm>
              <a:off x="3419872" y="4581128"/>
              <a:ext cx="108000" cy="72008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3" name="正方形/長方形 102"/>
            <p:cNvSpPr/>
            <p:nvPr/>
          </p:nvSpPr>
          <p:spPr>
            <a:xfrm>
              <a:off x="3095823" y="4797152"/>
              <a:ext cx="774104" cy="31947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1400" dirty="0" smtClean="0"/>
                <a:t>バルブ</a:t>
              </a:r>
              <a:endParaRPr kumimoji="1" lang="ja-JP" altLang="en-US" sz="1400" dirty="0"/>
            </a:p>
          </p:txBody>
        </p:sp>
        <p:sp>
          <p:nvSpPr>
            <p:cNvPr id="104" name="角丸四角形 103"/>
            <p:cNvSpPr/>
            <p:nvPr/>
          </p:nvSpPr>
          <p:spPr>
            <a:xfrm>
              <a:off x="5292080" y="3068960"/>
              <a:ext cx="1139420" cy="720080"/>
            </a:xfrm>
            <a:prstGeom prst="roundRect">
              <a:avLst>
                <a:gd name="adj" fmla="val 23856"/>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kumimoji="1" lang="ja-JP" altLang="en-US" sz="1400" dirty="0" smtClean="0">
                  <a:solidFill>
                    <a:schemeClr val="tx1"/>
                  </a:solidFill>
                </a:rPr>
                <a:t>タービン</a:t>
              </a:r>
              <a:endParaRPr kumimoji="1" lang="ja-JP" altLang="en-US" sz="1400" dirty="0">
                <a:solidFill>
                  <a:schemeClr val="tx1"/>
                </a:solidFill>
              </a:endParaRPr>
            </a:p>
          </p:txBody>
        </p:sp>
        <p:sp>
          <p:nvSpPr>
            <p:cNvPr id="105" name="角丸四角形 104"/>
            <p:cNvSpPr/>
            <p:nvPr/>
          </p:nvSpPr>
          <p:spPr>
            <a:xfrm>
              <a:off x="6716810" y="3068960"/>
              <a:ext cx="1383582" cy="720080"/>
            </a:xfrm>
            <a:prstGeom prst="roundRect">
              <a:avLst>
                <a:gd name="adj" fmla="val 23856"/>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400" dirty="0" smtClean="0">
                  <a:solidFill>
                    <a:schemeClr val="tx1"/>
                  </a:solidFill>
                </a:rPr>
                <a:t>発電機</a:t>
              </a:r>
              <a:endParaRPr kumimoji="1" lang="ja-JP" altLang="en-US" sz="1400" dirty="0">
                <a:solidFill>
                  <a:schemeClr val="tx1"/>
                </a:solidFill>
              </a:endParaRPr>
            </a:p>
          </p:txBody>
        </p:sp>
        <p:sp>
          <p:nvSpPr>
            <p:cNvPr id="106" name="曲折矢印 105"/>
            <p:cNvSpPr/>
            <p:nvPr/>
          </p:nvSpPr>
          <p:spPr>
            <a:xfrm rot="5400000">
              <a:off x="4788024" y="1700808"/>
              <a:ext cx="1512168" cy="1224136"/>
            </a:xfrm>
            <a:prstGeom prst="bentArrow">
              <a:avLst/>
            </a:prstGeom>
            <a:solidFill>
              <a:srgbClr val="FFFF00"/>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07" name="曲折矢印 106"/>
            <p:cNvSpPr/>
            <p:nvPr/>
          </p:nvSpPr>
          <p:spPr>
            <a:xfrm rot="10800000">
              <a:off x="4940424" y="3789040"/>
              <a:ext cx="1071736" cy="1800200"/>
            </a:xfrm>
            <a:prstGeom prst="bentArrow">
              <a:avLst/>
            </a:prstGeom>
            <a:solidFill>
              <a:srgbClr val="0070C0"/>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08" name="円/楕円 107"/>
            <p:cNvSpPr/>
            <p:nvPr/>
          </p:nvSpPr>
          <p:spPr>
            <a:xfrm>
              <a:off x="5436096" y="4089811"/>
              <a:ext cx="883170" cy="883170"/>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400" dirty="0" smtClean="0">
                  <a:solidFill>
                    <a:schemeClr val="tx1"/>
                  </a:solidFill>
                </a:rPr>
                <a:t>ポンプ</a:t>
              </a:r>
              <a:endParaRPr kumimoji="1" lang="ja-JP" altLang="en-US" sz="1400" dirty="0">
                <a:solidFill>
                  <a:schemeClr val="tx1"/>
                </a:solidFill>
              </a:endParaRPr>
            </a:p>
          </p:txBody>
        </p:sp>
        <p:sp>
          <p:nvSpPr>
            <p:cNvPr id="109" name="爆発 2 108"/>
            <p:cNvSpPr/>
            <p:nvPr/>
          </p:nvSpPr>
          <p:spPr>
            <a:xfrm>
              <a:off x="3077840" y="2560384"/>
              <a:ext cx="864096" cy="804576"/>
            </a:xfrm>
            <a:prstGeom prst="irregularSeal2">
              <a:avLst/>
            </a:prstGeom>
            <a:solidFill>
              <a:srgbClr val="FFC0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0" name="曲折矢印 109"/>
            <p:cNvSpPr/>
            <p:nvPr/>
          </p:nvSpPr>
          <p:spPr>
            <a:xfrm rot="16200000">
              <a:off x="4319973" y="5049180"/>
              <a:ext cx="432048" cy="36003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11" name="曲折矢印 110"/>
            <p:cNvSpPr/>
            <p:nvPr/>
          </p:nvSpPr>
          <p:spPr>
            <a:xfrm rot="16200000">
              <a:off x="2267745" y="5013176"/>
              <a:ext cx="432048" cy="4320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12" name="曲折矢印 111"/>
            <p:cNvSpPr/>
            <p:nvPr/>
          </p:nvSpPr>
          <p:spPr>
            <a:xfrm>
              <a:off x="4716016" y="1628800"/>
              <a:ext cx="432048" cy="360039"/>
            </a:xfrm>
            <a:prstGeom prst="ben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13" name="曲折矢印 112"/>
            <p:cNvSpPr/>
            <p:nvPr/>
          </p:nvSpPr>
          <p:spPr>
            <a:xfrm>
              <a:off x="2195736" y="1340767"/>
              <a:ext cx="432048" cy="432050"/>
            </a:xfrm>
            <a:prstGeom prst="ben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14" name="下矢印 113"/>
            <p:cNvSpPr/>
            <p:nvPr/>
          </p:nvSpPr>
          <p:spPr>
            <a:xfrm flipH="1" flipV="1">
              <a:off x="2231740" y="4115545"/>
              <a:ext cx="216024" cy="4655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5" name="下矢印 114"/>
            <p:cNvSpPr/>
            <p:nvPr/>
          </p:nvSpPr>
          <p:spPr>
            <a:xfrm flipH="1" flipV="1">
              <a:off x="4499992" y="4077072"/>
              <a:ext cx="216024" cy="4655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6" name="下矢印 115"/>
            <p:cNvSpPr/>
            <p:nvPr/>
          </p:nvSpPr>
          <p:spPr>
            <a:xfrm flipH="1" flipV="1">
              <a:off x="2195736" y="2603377"/>
              <a:ext cx="216024" cy="465583"/>
            </a:xfrm>
            <a:prstGeom prst="downArrow">
              <a:avLst/>
            </a:prstGeom>
            <a:solidFill>
              <a:srgbClr val="FFFF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7" name="下矢印 116"/>
            <p:cNvSpPr/>
            <p:nvPr/>
          </p:nvSpPr>
          <p:spPr>
            <a:xfrm flipH="1" flipV="1">
              <a:off x="4572000" y="2564904"/>
              <a:ext cx="216024" cy="465583"/>
            </a:xfrm>
            <a:prstGeom prst="downArrow">
              <a:avLst/>
            </a:prstGeom>
            <a:solidFill>
              <a:srgbClr val="FFFF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pic>
        <p:nvPicPr>
          <p:cNvPr id="119" name="Picture 213" descr="図1"/>
          <p:cNvPicPr>
            <a:picLocks noChangeAspect="1" noChangeArrowheads="1"/>
          </p:cNvPicPr>
          <p:nvPr/>
        </p:nvPicPr>
        <p:blipFill rotWithShape="1">
          <a:blip r:embed="rId3">
            <a:extLst>
              <a:ext uri="{28A0092B-C50C-407E-A947-70E740481C1C}">
                <a14:useLocalDpi xmlns:a14="http://schemas.microsoft.com/office/drawing/2010/main" val="0"/>
              </a:ext>
            </a:extLst>
          </a:blip>
          <a:srcRect l="68" r="68" b="77249"/>
          <a:stretch/>
        </p:blipFill>
        <p:spPr bwMode="auto">
          <a:xfrm>
            <a:off x="0" y="-27384"/>
            <a:ext cx="9144000" cy="1287224"/>
          </a:xfrm>
          <a:prstGeom prst="rect">
            <a:avLst/>
          </a:prstGeom>
          <a:noFill/>
          <a:extLst>
            <a:ext uri="{909E8E84-426E-40DD-AFC4-6F175D3DCCD1}">
              <a14:hiddenFill xmlns:a14="http://schemas.microsoft.com/office/drawing/2010/main">
                <a:solidFill>
                  <a:srgbClr val="FFFFFF"/>
                </a:solidFill>
              </a14:hiddenFill>
            </a:ext>
          </a:extLst>
        </p:spPr>
      </p:pic>
      <p:sp>
        <p:nvSpPr>
          <p:cNvPr id="120" name="タイトル 1"/>
          <p:cNvSpPr txBox="1">
            <a:spLocks/>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ＭＳ Ｐゴシック" charset="-128"/>
              </a:defRPr>
            </a:lvl2pPr>
            <a:lvl3pPr algn="ctr" rtl="0" fontAlgn="base">
              <a:spcBef>
                <a:spcPct val="0"/>
              </a:spcBef>
              <a:spcAft>
                <a:spcPct val="0"/>
              </a:spcAft>
              <a:defRPr kumimoji="1" sz="4400">
                <a:solidFill>
                  <a:schemeClr val="tx2"/>
                </a:solidFill>
                <a:latin typeface="Arial" charset="0"/>
                <a:ea typeface="ＭＳ Ｐゴシック" charset="-128"/>
              </a:defRPr>
            </a:lvl3pPr>
            <a:lvl4pPr algn="ctr" rtl="0" fontAlgn="base">
              <a:spcBef>
                <a:spcPct val="0"/>
              </a:spcBef>
              <a:spcAft>
                <a:spcPct val="0"/>
              </a:spcAft>
              <a:defRPr kumimoji="1" sz="4400">
                <a:solidFill>
                  <a:schemeClr val="tx2"/>
                </a:solidFill>
                <a:latin typeface="Arial" charset="0"/>
                <a:ea typeface="ＭＳ Ｐゴシック" charset="-128"/>
              </a:defRPr>
            </a:lvl4pPr>
            <a:lvl5pPr algn="ctr" rtl="0" fontAlgn="base">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r>
              <a:rPr lang="ja-JP" altLang="en-US" dirty="0">
                <a:solidFill>
                  <a:schemeClr val="bg1"/>
                </a:solidFill>
              </a:rPr>
              <a:t>溶融塩炉の“工学的”</a:t>
            </a:r>
            <a:r>
              <a:rPr lang="ja-JP" altLang="en-US" dirty="0" smtClean="0">
                <a:solidFill>
                  <a:schemeClr val="bg1"/>
                </a:solidFill>
              </a:rPr>
              <a:t>課題の解決</a:t>
            </a:r>
            <a:endParaRPr lang="ja-JP" altLang="en-US" dirty="0">
              <a:solidFill>
                <a:schemeClr val="bg1"/>
              </a:solidFill>
            </a:endParaRPr>
          </a:p>
        </p:txBody>
      </p:sp>
      <p:sp>
        <p:nvSpPr>
          <p:cNvPr id="121" name="Text Box 11"/>
          <p:cNvSpPr txBox="1">
            <a:spLocks noChangeArrowheads="1"/>
          </p:cNvSpPr>
          <p:nvPr/>
        </p:nvSpPr>
        <p:spPr bwMode="auto">
          <a:xfrm>
            <a:off x="7239000" y="47625"/>
            <a:ext cx="17947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ja-JP" sz="1400" dirty="0">
                <a:solidFill>
                  <a:schemeClr val="bg1"/>
                </a:solidFill>
              </a:rPr>
              <a:t>©Takashi Kamei, </a:t>
            </a:r>
            <a:r>
              <a:rPr lang="en-US" altLang="ja-JP" sz="1400" dirty="0" smtClean="0">
                <a:solidFill>
                  <a:schemeClr val="bg1"/>
                </a:solidFill>
              </a:rPr>
              <a:t>2012</a:t>
            </a:r>
            <a:endParaRPr lang="en-US" altLang="ja-JP" sz="1400" dirty="0">
              <a:solidFill>
                <a:schemeClr val="bg1"/>
              </a:solidFill>
            </a:endParaRPr>
          </a:p>
        </p:txBody>
      </p:sp>
      <p:sp>
        <p:nvSpPr>
          <p:cNvPr id="2" name="テキスト ボックス 1"/>
          <p:cNvSpPr txBox="1"/>
          <p:nvPr/>
        </p:nvSpPr>
        <p:spPr>
          <a:xfrm>
            <a:off x="186116" y="1484784"/>
            <a:ext cx="2524799" cy="2308324"/>
          </a:xfrm>
          <a:prstGeom prst="rect">
            <a:avLst/>
          </a:prstGeom>
          <a:noFill/>
        </p:spPr>
        <p:txBody>
          <a:bodyPr wrap="square" rtlCol="0">
            <a:spAutoFit/>
          </a:bodyPr>
          <a:lstStyle/>
          <a:p>
            <a:pPr marL="285750" indent="-285750">
              <a:buFont typeface="Arial" pitchFamily="34" charset="0"/>
              <a:buChar char="•"/>
            </a:pPr>
            <a:r>
              <a:rPr kumimoji="1" lang="ja-JP" altLang="en-US" dirty="0" smtClean="0"/>
              <a:t>一次系配管を廃した「内部循環表面放熱型溶融塩炉」を発明</a:t>
            </a:r>
            <a:endParaRPr lang="en-US" altLang="ja-JP" dirty="0" smtClean="0"/>
          </a:p>
          <a:p>
            <a:pPr marL="285750" indent="-285750">
              <a:buFont typeface="Arial" pitchFamily="34" charset="0"/>
              <a:buChar char="•"/>
            </a:pPr>
            <a:r>
              <a:rPr lang="ja-JP" altLang="en-US" dirty="0"/>
              <a:t>小型</a:t>
            </a:r>
            <a:r>
              <a:rPr lang="ja-JP" altLang="en-US" dirty="0" smtClean="0"/>
              <a:t>限定（</a:t>
            </a:r>
            <a:r>
              <a:rPr lang="en-US" altLang="ja-JP" dirty="0" smtClean="0"/>
              <a:t>1MW</a:t>
            </a:r>
            <a:r>
              <a:rPr lang="ja-JP" altLang="en-US" dirty="0" smtClean="0"/>
              <a:t>）</a:t>
            </a:r>
            <a:endParaRPr lang="en-US" altLang="ja-JP" dirty="0" smtClean="0"/>
          </a:p>
          <a:p>
            <a:pPr marL="285750" indent="-285750">
              <a:buFont typeface="Arial" pitchFamily="34" charset="0"/>
              <a:buChar char="•"/>
            </a:pPr>
            <a:r>
              <a:rPr kumimoji="1" lang="ja-JP" altLang="en-US" dirty="0" smtClean="0"/>
              <a:t>工場生産</a:t>
            </a:r>
            <a:endParaRPr kumimoji="1" lang="en-US" altLang="ja-JP" dirty="0" smtClean="0"/>
          </a:p>
          <a:p>
            <a:pPr marL="285750" indent="-285750">
              <a:buFont typeface="Arial" pitchFamily="34" charset="0"/>
              <a:buChar char="•"/>
            </a:pPr>
            <a:r>
              <a:rPr lang="ja-JP" altLang="en-US" dirty="0" smtClean="0"/>
              <a:t>完成品納入、設置</a:t>
            </a:r>
            <a:endParaRPr lang="en-US" altLang="ja-JP" dirty="0" smtClean="0"/>
          </a:p>
          <a:p>
            <a:pPr marL="285750" indent="-285750">
              <a:buFont typeface="Arial" pitchFamily="34" charset="0"/>
              <a:buChar char="•"/>
            </a:pPr>
            <a:r>
              <a:rPr kumimoji="1" lang="ja-JP" altLang="en-US" dirty="0" smtClean="0"/>
              <a:t>品質</a:t>
            </a:r>
            <a:r>
              <a:rPr kumimoji="1" lang="ja-JP" altLang="en-US" dirty="0"/>
              <a:t>保証</a:t>
            </a:r>
            <a:endParaRPr kumimoji="1" lang="en-US" altLang="ja-JP" dirty="0" smtClean="0"/>
          </a:p>
        </p:txBody>
      </p:sp>
      <p:sp>
        <p:nvSpPr>
          <p:cNvPr id="61" name="テキスト ボックス 60"/>
          <p:cNvSpPr txBox="1"/>
          <p:nvPr/>
        </p:nvSpPr>
        <p:spPr>
          <a:xfrm>
            <a:off x="6516216" y="4361036"/>
            <a:ext cx="2559965" cy="2308324"/>
          </a:xfrm>
          <a:prstGeom prst="rect">
            <a:avLst/>
          </a:prstGeom>
          <a:noFill/>
        </p:spPr>
        <p:txBody>
          <a:bodyPr wrap="square" rtlCol="0">
            <a:spAutoFit/>
          </a:bodyPr>
          <a:lstStyle/>
          <a:p>
            <a:r>
              <a:rPr lang="ja-JP" altLang="en-US" dirty="0" smtClean="0"/>
              <a:t>溶融塩炉に特有な課題</a:t>
            </a:r>
            <a:endParaRPr lang="en-US" altLang="ja-JP" dirty="0" smtClean="0"/>
          </a:p>
          <a:p>
            <a:pPr marL="285750" indent="-285750">
              <a:buFont typeface="Arial" pitchFamily="34" charset="0"/>
              <a:buChar char="•"/>
            </a:pPr>
            <a:r>
              <a:rPr lang="en-US" altLang="ja-JP" dirty="0" smtClean="0"/>
              <a:t>FP</a:t>
            </a:r>
            <a:r>
              <a:rPr lang="ja-JP" altLang="en-US" dirty="0" smtClean="0"/>
              <a:t>循環による放射能</a:t>
            </a:r>
            <a:endParaRPr lang="ja-JP" altLang="en-US" dirty="0"/>
          </a:p>
          <a:p>
            <a:pPr marL="285750" indent="-285750">
              <a:buFont typeface="Arial" pitchFamily="34" charset="0"/>
              <a:buChar char="•"/>
            </a:pPr>
            <a:r>
              <a:rPr lang="ja-JP" altLang="en-US" dirty="0" smtClean="0"/>
              <a:t>一次系配管での遅発</a:t>
            </a:r>
            <a:r>
              <a:rPr lang="ja-JP" altLang="en-US" dirty="0"/>
              <a:t>中性子</a:t>
            </a:r>
            <a:r>
              <a:rPr lang="ja-JP" altLang="en-US" dirty="0" smtClean="0"/>
              <a:t>の</a:t>
            </a:r>
            <a:r>
              <a:rPr lang="ja-JP" altLang="en-US" dirty="0"/>
              <a:t>損失</a:t>
            </a:r>
          </a:p>
          <a:p>
            <a:pPr marL="285750" indent="-285750">
              <a:buFont typeface="Arial" pitchFamily="34" charset="0"/>
              <a:buChar char="•"/>
            </a:pPr>
            <a:r>
              <a:rPr lang="ja-JP" altLang="en-US" dirty="0" smtClean="0"/>
              <a:t>溶融塩での配管腐食</a:t>
            </a:r>
            <a:endParaRPr lang="ja-JP" altLang="en-US" dirty="0"/>
          </a:p>
          <a:p>
            <a:pPr marL="285750" indent="-285750">
              <a:buFont typeface="Arial" pitchFamily="34" charset="0"/>
              <a:buChar char="•"/>
            </a:pPr>
            <a:r>
              <a:rPr lang="ja-JP" altLang="en-US" dirty="0"/>
              <a:t>トリチウムの</a:t>
            </a:r>
            <a:r>
              <a:rPr lang="ja-JP" altLang="en-US" dirty="0" smtClean="0"/>
              <a:t>移行</a:t>
            </a:r>
            <a:endParaRPr lang="ja-JP" altLang="en-US" dirty="0"/>
          </a:p>
          <a:p>
            <a:pPr marL="285750" indent="-285750">
              <a:buFont typeface="Arial" pitchFamily="34" charset="0"/>
              <a:buChar char="•"/>
            </a:pPr>
            <a:r>
              <a:rPr lang="en-US" altLang="ja-JP" dirty="0"/>
              <a:t>FP</a:t>
            </a:r>
            <a:r>
              <a:rPr lang="ja-JP" altLang="en-US" dirty="0"/>
              <a:t>の</a:t>
            </a:r>
            <a:r>
              <a:rPr lang="ja-JP" altLang="en-US" dirty="0" smtClean="0"/>
              <a:t>閉じ込め問題</a:t>
            </a:r>
            <a:endParaRPr lang="en-US" altLang="ja-JP" dirty="0" smtClean="0"/>
          </a:p>
          <a:p>
            <a:r>
              <a:rPr lang="ja-JP" altLang="en-US" dirty="0" smtClean="0"/>
              <a:t>を克服。</a:t>
            </a:r>
            <a:endParaRPr lang="ja-JP" altLang="en-US" dirty="0"/>
          </a:p>
        </p:txBody>
      </p:sp>
      <p:sp>
        <p:nvSpPr>
          <p:cNvPr id="62" name="テキスト ボックス 61"/>
          <p:cNvSpPr txBox="1"/>
          <p:nvPr/>
        </p:nvSpPr>
        <p:spPr>
          <a:xfrm>
            <a:off x="0" y="0"/>
            <a:ext cx="3581430"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ja-JP" sz="1200" dirty="0" smtClean="0">
                <a:solidFill>
                  <a:schemeClr val="bg1"/>
                </a:solidFill>
              </a:rPr>
              <a:t>2012</a:t>
            </a:r>
            <a:r>
              <a:rPr lang="ja-JP" altLang="en-US" sz="1200" dirty="0" smtClean="0">
                <a:solidFill>
                  <a:schemeClr val="bg1"/>
                </a:solidFill>
              </a:rPr>
              <a:t>年</a:t>
            </a:r>
            <a:r>
              <a:rPr lang="en-US" altLang="ja-JP" sz="1200" dirty="0">
                <a:solidFill>
                  <a:schemeClr val="bg1"/>
                </a:solidFill>
              </a:rPr>
              <a:t>9</a:t>
            </a:r>
            <a:r>
              <a:rPr lang="ja-JP" altLang="en-US" sz="1200" dirty="0" smtClean="0">
                <a:solidFill>
                  <a:schemeClr val="bg1"/>
                </a:solidFill>
              </a:rPr>
              <a:t>月</a:t>
            </a:r>
            <a:r>
              <a:rPr lang="en-US" altLang="ja-JP" sz="1200" dirty="0" smtClean="0">
                <a:solidFill>
                  <a:schemeClr val="bg1"/>
                </a:solidFill>
              </a:rPr>
              <a:t>14</a:t>
            </a:r>
            <a:r>
              <a:rPr lang="ja-JP" altLang="en-US" sz="1200" dirty="0" smtClean="0">
                <a:solidFill>
                  <a:schemeClr val="bg1"/>
                </a:solidFill>
              </a:rPr>
              <a:t>日（金）　ドイツ証券株式会社　セミナー</a:t>
            </a:r>
            <a:endParaRPr lang="en-US" altLang="ja-JP" sz="1200" dirty="0" smtClean="0">
              <a:solidFill>
                <a:schemeClr val="bg1"/>
              </a:solidFill>
            </a:endParaRPr>
          </a:p>
        </p:txBody>
      </p:sp>
    </p:spTree>
    <p:extLst>
      <p:ext uri="{BB962C8B-B14F-4D97-AF65-F5344CB8AC3E}">
        <p14:creationId xmlns:p14="http://schemas.microsoft.com/office/powerpoint/2010/main" val="382926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smtClean="0"/>
              <a:t>　</a:t>
            </a:r>
            <a:r>
              <a:rPr lang="en-US" altLang="ja-JP" sz="2000" dirty="0"/>
              <a:t>3.</a:t>
            </a:r>
            <a:r>
              <a:rPr lang="ja-JP" altLang="en-US" sz="2000" dirty="0"/>
              <a:t>　トリウム溶融塩炉</a:t>
            </a:r>
            <a:r>
              <a:rPr lang="en-US" altLang="ja-JP" sz="2000" dirty="0"/>
              <a:t>R&amp;D</a:t>
            </a:r>
            <a:r>
              <a:rPr lang="ja-JP" altLang="en-US" sz="2000" dirty="0"/>
              <a:t>事例</a:t>
            </a:r>
          </a:p>
        </p:txBody>
      </p:sp>
      <p:sp>
        <p:nvSpPr>
          <p:cNvPr id="7" name="テキスト ボックス 6"/>
          <p:cNvSpPr txBox="1"/>
          <p:nvPr/>
        </p:nvSpPr>
        <p:spPr>
          <a:xfrm>
            <a:off x="352270" y="1056866"/>
            <a:ext cx="8620600" cy="5755422"/>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】UNOMI</a:t>
            </a:r>
            <a:r>
              <a:rPr lang="ja-JP" altLang="en-US" sz="1600" dirty="0" smtClean="0">
                <a:effectLst>
                  <a:glow rad="127000">
                    <a:schemeClr val="bg1"/>
                  </a:glow>
                </a:effectLst>
              </a:rPr>
              <a:t>（</a:t>
            </a:r>
            <a:r>
              <a:rPr lang="en-US" altLang="ja-JP" sz="1600" u="sng" dirty="0" err="1" smtClean="0">
                <a:effectLst>
                  <a:glow rad="127000">
                    <a:schemeClr val="bg1"/>
                  </a:glow>
                </a:effectLst>
              </a:rPr>
              <a:t>UN</a:t>
            </a:r>
            <a:r>
              <a:rPr lang="en-US" altLang="ja-JP" sz="1600" dirty="0" err="1" smtClean="0">
                <a:effectLst>
                  <a:glow rad="127000">
                    <a:schemeClr val="bg1"/>
                  </a:glow>
                </a:effectLst>
              </a:rPr>
              <a:t>iversally</a:t>
            </a:r>
            <a:r>
              <a:rPr lang="en-US" altLang="ja-JP" sz="1600" dirty="0" smtClean="0">
                <a:effectLst>
                  <a:glow rad="127000">
                    <a:schemeClr val="bg1"/>
                  </a:glow>
                </a:effectLst>
              </a:rPr>
              <a:t> </a:t>
            </a:r>
            <a:r>
              <a:rPr lang="en-US" altLang="ja-JP" sz="1600" u="sng" dirty="0" err="1" smtClean="0">
                <a:effectLst>
                  <a:glow rad="127000">
                    <a:schemeClr val="bg1"/>
                  </a:glow>
                </a:effectLst>
              </a:rPr>
              <a:t>O</a:t>
            </a:r>
            <a:r>
              <a:rPr lang="en-US" altLang="ja-JP" sz="1600" dirty="0" err="1" smtClean="0">
                <a:effectLst>
                  <a:glow rad="127000">
                    <a:schemeClr val="bg1"/>
                  </a:glow>
                </a:effectLst>
              </a:rPr>
              <a:t>peratable</a:t>
            </a:r>
            <a:r>
              <a:rPr lang="en-US" altLang="ja-JP" sz="1600" dirty="0" smtClean="0">
                <a:effectLst>
                  <a:glow rad="127000">
                    <a:schemeClr val="bg1"/>
                  </a:glow>
                </a:effectLst>
              </a:rPr>
              <a:t> </a:t>
            </a:r>
            <a:r>
              <a:rPr lang="en-US" altLang="ja-JP" sz="1600" u="sng" dirty="0" smtClean="0">
                <a:effectLst>
                  <a:glow rad="127000">
                    <a:schemeClr val="bg1"/>
                  </a:glow>
                </a:effectLst>
              </a:rPr>
              <a:t>M</a:t>
            </a:r>
            <a:r>
              <a:rPr lang="en-US" altLang="ja-JP" sz="1600" dirty="0" smtClean="0">
                <a:effectLst>
                  <a:glow rad="127000">
                    <a:schemeClr val="bg1"/>
                  </a:glow>
                </a:effectLst>
              </a:rPr>
              <a:t>olten-salt </a:t>
            </a:r>
            <a:r>
              <a:rPr lang="en-US" altLang="ja-JP" sz="1600" dirty="0">
                <a:effectLst>
                  <a:glow rad="127000">
                    <a:schemeClr val="bg1"/>
                  </a:glow>
                </a:effectLst>
              </a:rPr>
              <a:t>reactor </a:t>
            </a:r>
            <a:r>
              <a:rPr lang="en-US" altLang="ja-JP" sz="1600" u="sng" dirty="0" smtClean="0">
                <a:effectLst>
                  <a:glow rad="127000">
                    <a:schemeClr val="bg1"/>
                  </a:glow>
                </a:effectLst>
              </a:rPr>
              <a:t>I</a:t>
            </a:r>
            <a:r>
              <a:rPr lang="en-US" altLang="ja-JP" sz="1600" dirty="0" smtClean="0">
                <a:effectLst>
                  <a:glow rad="127000">
                    <a:schemeClr val="bg1"/>
                  </a:glow>
                </a:effectLst>
              </a:rPr>
              <a:t>ntegrated</a:t>
            </a:r>
            <a:r>
              <a:rPr lang="ja-JP" altLang="en-US" sz="1600" dirty="0" smtClean="0">
                <a:effectLst>
                  <a:glow rad="127000">
                    <a:schemeClr val="bg1"/>
                  </a:glow>
                </a:effectLst>
              </a:rPr>
              <a:t>）</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主要な国</a:t>
            </a:r>
            <a:r>
              <a:rPr lang="en-US" altLang="ja-JP" sz="1600" dirty="0">
                <a:effectLst>
                  <a:glow rad="127000">
                    <a:schemeClr val="bg1"/>
                  </a:glow>
                </a:effectLst>
              </a:rPr>
              <a:t>】―</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開発主体</a:t>
            </a:r>
            <a:r>
              <a:rPr lang="en-US" altLang="ja-JP" sz="1600" dirty="0" smtClean="0">
                <a:effectLst>
                  <a:glow rad="127000">
                    <a:schemeClr val="bg1"/>
                  </a:glow>
                </a:effectLst>
              </a:rPr>
              <a:t>】―</a:t>
            </a:r>
          </a:p>
          <a:p>
            <a:r>
              <a:rPr lang="en-US" altLang="ja-JP" sz="1600" dirty="0" smtClean="0">
                <a:effectLst>
                  <a:glow rad="127000">
                    <a:schemeClr val="bg1"/>
                  </a:glow>
                </a:effectLst>
              </a:rPr>
              <a:t>【</a:t>
            </a:r>
            <a:r>
              <a:rPr lang="ja-JP" altLang="en-US" sz="1600" dirty="0" smtClean="0">
                <a:effectLst>
                  <a:glow rad="127000">
                    <a:schemeClr val="bg1"/>
                  </a:glow>
                </a:effectLst>
              </a:rPr>
              <a:t>主要人物</a:t>
            </a:r>
            <a:r>
              <a:rPr lang="en-US" altLang="ja-JP" sz="1600" dirty="0" smtClean="0">
                <a:effectLst>
                  <a:glow rad="127000">
                    <a:schemeClr val="bg1"/>
                  </a:glow>
                </a:effectLst>
              </a:rPr>
              <a:t>】</a:t>
            </a:r>
            <a:r>
              <a:rPr lang="ja-JP" altLang="en-US" sz="1600" dirty="0" smtClean="0">
                <a:effectLst>
                  <a:glow rad="127000">
                    <a:schemeClr val="bg1"/>
                  </a:glow>
                </a:effectLst>
              </a:rPr>
              <a:t>亀井敬史</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提案時期</a:t>
            </a:r>
            <a:r>
              <a:rPr lang="en-US" altLang="ja-JP" sz="1600" dirty="0" smtClean="0">
                <a:effectLst>
                  <a:glow rad="127000">
                    <a:schemeClr val="bg1"/>
                  </a:glow>
                </a:effectLst>
              </a:rPr>
              <a:t>】2012</a:t>
            </a:r>
            <a:r>
              <a:rPr lang="ja-JP" altLang="en-US" sz="1600" dirty="0" smtClean="0">
                <a:effectLst>
                  <a:glow rad="127000">
                    <a:schemeClr val="bg1"/>
                  </a:glow>
                </a:effectLst>
              </a:rPr>
              <a:t>年（</a:t>
            </a:r>
            <a:r>
              <a:rPr lang="en-US" altLang="ja-JP" sz="1600" dirty="0">
                <a:effectLst>
                  <a:glow rad="127000">
                    <a:schemeClr val="bg1"/>
                  </a:glow>
                </a:effectLst>
              </a:rPr>
              <a:t>2012</a:t>
            </a:r>
            <a:r>
              <a:rPr lang="ja-JP" altLang="en-US" sz="1600" dirty="0">
                <a:effectLst>
                  <a:glow rad="127000">
                    <a:schemeClr val="bg1"/>
                  </a:glow>
                </a:effectLst>
              </a:rPr>
              <a:t>年</a:t>
            </a:r>
            <a:r>
              <a:rPr lang="en-US" altLang="ja-JP" sz="1600" dirty="0">
                <a:effectLst>
                  <a:glow rad="127000">
                    <a:schemeClr val="bg1"/>
                  </a:glow>
                </a:effectLst>
              </a:rPr>
              <a:t>6</a:t>
            </a:r>
            <a:r>
              <a:rPr lang="ja-JP" altLang="en-US" sz="1600" dirty="0">
                <a:effectLst>
                  <a:glow rad="127000">
                    <a:schemeClr val="bg1"/>
                  </a:glow>
                </a:effectLst>
              </a:rPr>
              <a:t>月の静岡県講演で</a:t>
            </a:r>
            <a:r>
              <a:rPr lang="ja-JP" altLang="en-US" sz="1600" dirty="0" smtClean="0">
                <a:effectLst>
                  <a:glow rad="127000">
                    <a:schemeClr val="bg1"/>
                  </a:glow>
                </a:effectLst>
              </a:rPr>
              <a:t>は諸般の事情で触れず</a:t>
            </a:r>
            <a:r>
              <a:rPr lang="ja-JP" altLang="en-US" sz="1600" dirty="0">
                <a:effectLst>
                  <a:glow rad="127000">
                    <a:schemeClr val="bg1"/>
                  </a:glow>
                </a:effectLst>
              </a:rPr>
              <a:t>）</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炉の特徴</a:t>
            </a:r>
            <a:r>
              <a:rPr lang="en-US" altLang="ja-JP" sz="1600" dirty="0" smtClean="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西堀の推奨に基づき、さらに発展させ、炉容器外部への一次系配管をすべて廃止</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電気出力</a:t>
            </a:r>
            <a:r>
              <a:rPr lang="en-US" altLang="ja-JP" sz="1600" dirty="0" smtClean="0">
                <a:effectLst>
                  <a:glow rad="127000">
                    <a:schemeClr val="bg1"/>
                  </a:glow>
                </a:effectLst>
              </a:rPr>
              <a:t>10MWe</a:t>
            </a:r>
            <a:r>
              <a:rPr lang="ja-JP" altLang="en-US" sz="1600" dirty="0" err="1" smtClean="0">
                <a:effectLst>
                  <a:glow rad="127000">
                    <a:schemeClr val="bg1"/>
                  </a:glow>
                </a:effectLst>
              </a:rPr>
              <a:t>までが</a:t>
            </a:r>
            <a:r>
              <a:rPr lang="ja-JP" altLang="en-US" sz="1600" dirty="0" smtClean="0">
                <a:effectLst>
                  <a:glow rad="127000">
                    <a:schemeClr val="bg1"/>
                  </a:glow>
                </a:effectLst>
              </a:rPr>
              <a:t>設計目標で、プロトタイプは</a:t>
            </a:r>
            <a:r>
              <a:rPr lang="en-US" altLang="ja-JP" sz="1600" dirty="0" smtClean="0">
                <a:effectLst>
                  <a:glow rad="127000">
                    <a:schemeClr val="bg1"/>
                  </a:glow>
                </a:effectLst>
              </a:rPr>
              <a:t>4MWth</a:t>
            </a:r>
            <a:r>
              <a:rPr lang="ja-JP" altLang="en-US" sz="1600" dirty="0" err="1" smtClean="0">
                <a:effectLst>
                  <a:glow rad="127000">
                    <a:schemeClr val="bg1"/>
                  </a:glow>
                </a:effectLst>
              </a:rPr>
              <a:t>。</a:t>
            </a:r>
            <a:r>
              <a:rPr lang="ja-JP" altLang="en-US" sz="1600" dirty="0" smtClean="0">
                <a:effectLst>
                  <a:glow rad="127000">
                    <a:schemeClr val="bg1"/>
                  </a:glow>
                </a:effectLst>
              </a:rPr>
              <a:t>出力密度は</a:t>
            </a:r>
            <a:r>
              <a:rPr lang="en-US" altLang="ja-JP" sz="1600" dirty="0">
                <a:effectLst>
                  <a:glow rad="127000">
                    <a:schemeClr val="bg1"/>
                  </a:glow>
                </a:effectLst>
              </a:rPr>
              <a:t>1.6 MW/m</a:t>
            </a:r>
            <a:r>
              <a:rPr lang="en-US" altLang="ja-JP" sz="1600" baseline="30000" dirty="0">
                <a:effectLst>
                  <a:glow rad="127000">
                    <a:schemeClr val="bg1"/>
                  </a:glow>
                </a:effectLst>
              </a:rPr>
              <a:t>3</a:t>
            </a:r>
            <a:r>
              <a:rPr lang="en-US" altLang="ja-JP" sz="1600" dirty="0">
                <a:effectLst>
                  <a:glow rad="127000">
                    <a:schemeClr val="bg1"/>
                  </a:glow>
                </a:effectLst>
              </a:rPr>
              <a:t> </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燃料塩は黒鉛減速材で構成される燃料チャンネルと、減速材と反射体で形成される減速材周囲の間隙を自然循環で流動。燃料塩と炉容器との接触はなし。</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炉心での流速は数</a:t>
            </a:r>
            <a:r>
              <a:rPr lang="en-US" altLang="ja-JP" sz="1600" dirty="0" smtClean="0">
                <a:effectLst>
                  <a:glow rad="127000">
                    <a:schemeClr val="bg1"/>
                  </a:glow>
                </a:effectLst>
              </a:rPr>
              <a:t>cm/s</a:t>
            </a:r>
            <a:r>
              <a:rPr lang="ja-JP" altLang="en-US" sz="1600" dirty="0" smtClean="0">
                <a:effectLst>
                  <a:glow rad="127000">
                    <a:schemeClr val="bg1"/>
                  </a:glow>
                </a:effectLst>
              </a:rPr>
              <a:t>であり、遅発中性子の大半は炉心で放出される。</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炉心での発熱は上記の間隙を流下する際に熱伝達と熱伝導により炉容器壁に輸送され、炉容器壁面から外部冷却材へ熱伝達。</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a:effectLst>
                  <a:glow rad="127000">
                    <a:schemeClr val="bg1"/>
                  </a:glow>
                </a:effectLst>
              </a:rPr>
              <a:t>炉内</a:t>
            </a:r>
            <a:r>
              <a:rPr lang="ja-JP" altLang="en-US" sz="1600" dirty="0" smtClean="0">
                <a:effectLst>
                  <a:glow rad="127000">
                    <a:schemeClr val="bg1"/>
                  </a:glow>
                </a:effectLst>
              </a:rPr>
              <a:t>で</a:t>
            </a:r>
            <a:r>
              <a:rPr lang="ja-JP" altLang="en-US" sz="1600" dirty="0">
                <a:effectLst>
                  <a:glow rad="127000">
                    <a:schemeClr val="bg1"/>
                  </a:glow>
                </a:effectLst>
              </a:rPr>
              <a:t>発生</a:t>
            </a:r>
            <a:r>
              <a:rPr lang="ja-JP" altLang="en-US" sz="1600" dirty="0" smtClean="0">
                <a:effectLst>
                  <a:glow rad="127000">
                    <a:schemeClr val="bg1"/>
                  </a:glow>
                </a:effectLst>
              </a:rPr>
              <a:t>する</a:t>
            </a:r>
            <a:r>
              <a:rPr lang="en-US" altLang="ja-JP" sz="1600" dirty="0" smtClean="0">
                <a:effectLst>
                  <a:glow rad="127000">
                    <a:schemeClr val="bg1"/>
                  </a:glow>
                </a:effectLst>
              </a:rPr>
              <a:t>FP</a:t>
            </a:r>
            <a:r>
              <a:rPr lang="ja-JP" altLang="en-US" sz="1600" dirty="0" smtClean="0">
                <a:effectLst>
                  <a:glow rad="127000">
                    <a:schemeClr val="bg1"/>
                  </a:glow>
                </a:effectLst>
              </a:rPr>
              <a:t>ガスは炉容器上部の空間に分離</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炉</a:t>
            </a:r>
            <a:r>
              <a:rPr lang="ja-JP" altLang="en-US" sz="1600" dirty="0">
                <a:effectLst>
                  <a:glow rad="127000">
                    <a:schemeClr val="bg1"/>
                  </a:glow>
                </a:effectLst>
              </a:rPr>
              <a:t>容器</a:t>
            </a:r>
            <a:r>
              <a:rPr lang="ja-JP" altLang="en-US" sz="1600" dirty="0" smtClean="0">
                <a:effectLst>
                  <a:glow rad="127000">
                    <a:schemeClr val="bg1"/>
                  </a:glow>
                </a:effectLst>
              </a:rPr>
              <a:t>と</a:t>
            </a:r>
            <a:r>
              <a:rPr lang="ja-JP" altLang="en-US" sz="1600" dirty="0">
                <a:effectLst>
                  <a:glow rad="127000">
                    <a:schemeClr val="bg1"/>
                  </a:glow>
                </a:effectLst>
              </a:rPr>
              <a:t>熱交換器</a:t>
            </a:r>
            <a:r>
              <a:rPr lang="ja-JP" altLang="en-US" sz="1600" dirty="0" smtClean="0">
                <a:effectLst>
                  <a:glow rad="127000">
                    <a:schemeClr val="bg1"/>
                  </a:glow>
                </a:effectLst>
              </a:rPr>
              <a:t>を完全に統合する意味で「</a:t>
            </a:r>
            <a:r>
              <a:rPr lang="en-US" altLang="ja-JP" sz="1600" dirty="0" smtClean="0">
                <a:effectLst>
                  <a:glow rad="127000">
                    <a:schemeClr val="bg1"/>
                  </a:glow>
                </a:effectLst>
              </a:rPr>
              <a:t>Integrated</a:t>
            </a:r>
            <a:r>
              <a:rPr lang="ja-JP" altLang="en-US" sz="1600" dirty="0" smtClean="0">
                <a:effectLst>
                  <a:glow rad="127000">
                    <a:schemeClr val="bg1"/>
                  </a:glow>
                </a:effectLst>
              </a:rPr>
              <a:t>」と呼称。</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a:effectLst>
                  <a:glow rad="127000">
                    <a:schemeClr val="bg1"/>
                  </a:glow>
                </a:effectLst>
              </a:rPr>
              <a:t>従来</a:t>
            </a:r>
            <a:r>
              <a:rPr lang="ja-JP" altLang="en-US" sz="1600" dirty="0" smtClean="0">
                <a:effectLst>
                  <a:glow rad="127000">
                    <a:schemeClr val="bg1"/>
                  </a:glow>
                </a:effectLst>
              </a:rPr>
              <a:t>の溶融塩炉で不可欠であった二次系は完全に不要</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smtClean="0">
                <a:effectLst>
                  <a:glow rad="127000">
                    <a:schemeClr val="bg1"/>
                  </a:glow>
                </a:effectLst>
              </a:rPr>
              <a:t>MSRE</a:t>
            </a:r>
            <a:r>
              <a:rPr lang="ja-JP" altLang="en-US" sz="1600" dirty="0" smtClean="0">
                <a:effectLst>
                  <a:glow rad="127000">
                    <a:schemeClr val="bg1"/>
                  </a:glow>
                </a:effectLst>
              </a:rPr>
              <a:t>で実証された材料（黒鉛、ハステロイ</a:t>
            </a:r>
            <a:r>
              <a:rPr lang="en-US" altLang="ja-JP" sz="1600" dirty="0" smtClean="0">
                <a:effectLst>
                  <a:glow rad="127000">
                    <a:schemeClr val="bg1"/>
                  </a:glow>
                </a:effectLst>
              </a:rPr>
              <a:t>N</a:t>
            </a:r>
            <a:r>
              <a:rPr lang="ja-JP" altLang="en-US" sz="1600" dirty="0" err="1" smtClean="0">
                <a:effectLst>
                  <a:glow rad="127000">
                    <a:schemeClr val="bg1"/>
                  </a:glow>
                </a:effectLst>
              </a:rPr>
              <a:t>、</a:t>
            </a:r>
            <a:r>
              <a:rPr lang="en-US" altLang="ja-JP" sz="1600" dirty="0" err="1" smtClean="0">
                <a:effectLst>
                  <a:glow rad="127000">
                    <a:schemeClr val="bg1"/>
                  </a:glow>
                </a:effectLst>
              </a:rPr>
              <a:t>Flibe</a:t>
            </a:r>
            <a:r>
              <a:rPr lang="ja-JP" altLang="en-US" sz="1600" dirty="0" smtClean="0">
                <a:effectLst>
                  <a:glow rad="127000">
                    <a:schemeClr val="bg1"/>
                  </a:glow>
                </a:effectLst>
              </a:rPr>
              <a:t>）を使用</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課　　題</a:t>
            </a:r>
            <a:r>
              <a:rPr lang="en-US" altLang="ja-JP" sz="1600" dirty="0">
                <a:effectLst>
                  <a:glow rad="127000">
                    <a:schemeClr val="bg1"/>
                  </a:glow>
                </a:effectLst>
              </a:rPr>
              <a:t>】</a:t>
            </a:r>
          </a:p>
          <a:p>
            <a:pPr marL="285750" indent="-285750">
              <a:buFont typeface="Arial" panose="020B0604020202020204" pitchFamily="34" charset="0"/>
              <a:buChar char="•"/>
            </a:pPr>
            <a:r>
              <a:rPr lang="ja-JP" altLang="en-US" sz="1600" dirty="0" smtClean="0">
                <a:effectLst>
                  <a:glow rad="127000">
                    <a:schemeClr val="bg1"/>
                  </a:glow>
                </a:effectLst>
              </a:rPr>
              <a:t>なし。核・熱・流動計算はブダペスト大学で実施。メーカーでの詳細設計が未実施</a:t>
            </a:r>
            <a:endParaRPr lang="en-US" altLang="ja-JP" sz="1600" dirty="0" smtClean="0">
              <a:effectLst>
                <a:glow rad="127000">
                  <a:schemeClr val="bg1"/>
                </a:glow>
              </a:effectLst>
            </a:endParaRPr>
          </a:p>
          <a:p>
            <a:r>
              <a:rPr lang="en-US" altLang="ja-JP" sz="1600" dirty="0" smtClean="0">
                <a:effectLst>
                  <a:glow rad="127000">
                    <a:schemeClr val="bg1"/>
                  </a:glow>
                </a:effectLst>
              </a:rPr>
              <a:t>【</a:t>
            </a:r>
            <a:r>
              <a:rPr lang="ja-JP" altLang="en-US" sz="1600" dirty="0" smtClean="0">
                <a:effectLst>
                  <a:glow rad="127000">
                    <a:schemeClr val="bg1"/>
                  </a:glow>
                </a:effectLst>
              </a:rPr>
              <a:t>特記事項</a:t>
            </a:r>
            <a:r>
              <a:rPr lang="en-US" altLang="ja-JP" sz="1600" dirty="0" smtClean="0">
                <a:effectLst>
                  <a:glow rad="127000">
                    <a:schemeClr val="bg1"/>
                  </a:glow>
                </a:effectLst>
              </a:rPr>
              <a:t>】</a:t>
            </a:r>
          </a:p>
          <a:p>
            <a:pPr marL="285750" indent="-285750">
              <a:buFont typeface="Arial" panose="020B0604020202020204" pitchFamily="34" charset="0"/>
              <a:buChar char="•"/>
            </a:pPr>
            <a:r>
              <a:rPr lang="ja-JP" altLang="en-US" sz="1600" dirty="0">
                <a:effectLst>
                  <a:glow rad="127000">
                    <a:schemeClr val="bg1"/>
                  </a:glow>
                </a:effectLst>
              </a:rPr>
              <a:t>炉工学的な課題を直視</a:t>
            </a:r>
            <a:r>
              <a:rPr lang="ja-JP" altLang="en-US" sz="1600" dirty="0" smtClean="0">
                <a:effectLst>
                  <a:glow rad="127000">
                    <a:schemeClr val="bg1"/>
                  </a:glow>
                </a:effectLst>
              </a:rPr>
              <a:t>した</a:t>
            </a:r>
            <a:r>
              <a:rPr lang="en-US" altLang="ja-JP" sz="1600" dirty="0" smtClean="0">
                <a:effectLst>
                  <a:glow rad="127000">
                    <a:schemeClr val="bg1"/>
                  </a:glow>
                </a:effectLst>
              </a:rPr>
              <a:t>21</a:t>
            </a:r>
            <a:r>
              <a:rPr lang="ja-JP" altLang="en-US" sz="1600" dirty="0" smtClean="0">
                <a:effectLst>
                  <a:glow rad="127000">
                    <a:schemeClr val="bg1"/>
                  </a:glow>
                </a:effectLst>
              </a:rPr>
              <a:t>世紀で最も</a:t>
            </a:r>
            <a:r>
              <a:rPr lang="ja-JP" altLang="en-US" sz="1600" dirty="0">
                <a:effectLst>
                  <a:glow rad="127000">
                    <a:schemeClr val="bg1"/>
                  </a:glow>
                </a:effectLst>
              </a:rPr>
              <a:t>優れた炉</a:t>
            </a:r>
            <a:r>
              <a:rPr lang="ja-JP" altLang="en-US" sz="1600" dirty="0" smtClean="0">
                <a:effectLst>
                  <a:glow rad="127000">
                    <a:schemeClr val="bg1"/>
                  </a:glow>
                </a:effectLst>
              </a:rPr>
              <a:t>設計</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炉容器</a:t>
            </a:r>
            <a:r>
              <a:rPr lang="ja-JP" altLang="en-US" sz="1600" dirty="0">
                <a:effectLst>
                  <a:glow rad="127000">
                    <a:schemeClr val="bg1"/>
                  </a:glow>
                </a:effectLst>
              </a:rPr>
              <a:t>表面</a:t>
            </a:r>
            <a:r>
              <a:rPr lang="ja-JP" altLang="en-US" sz="1600" dirty="0" smtClean="0">
                <a:effectLst>
                  <a:glow rad="127000">
                    <a:schemeClr val="bg1"/>
                  </a:glow>
                </a:effectLst>
              </a:rPr>
              <a:t>の</a:t>
            </a:r>
            <a:r>
              <a:rPr lang="ja-JP" altLang="en-US" sz="1600" dirty="0">
                <a:effectLst>
                  <a:glow rad="127000">
                    <a:schemeClr val="bg1"/>
                  </a:glow>
                </a:effectLst>
              </a:rPr>
              <a:t>放熱</a:t>
            </a:r>
            <a:r>
              <a:rPr lang="ja-JP" altLang="en-US" sz="1600" dirty="0" smtClean="0">
                <a:effectLst>
                  <a:glow rad="127000">
                    <a:schemeClr val="bg1"/>
                  </a:glow>
                </a:effectLst>
              </a:rPr>
              <a:t>のみに依存するため、小出力炉に限定</a:t>
            </a:r>
            <a:endParaRPr lang="en-US" altLang="ja-JP" sz="1600" dirty="0" smtClean="0">
              <a:effectLst>
                <a:glow rad="127000">
                  <a:schemeClr val="bg1"/>
                </a:glow>
              </a:effectLst>
            </a:endParaRPr>
          </a:p>
          <a:p>
            <a:pPr marL="285750" indent="-285750">
              <a:buFont typeface="Arial" panose="020B0604020202020204" pitchFamily="34" charset="0"/>
              <a:buChar char="•"/>
            </a:pPr>
            <a:r>
              <a:rPr lang="en-US" altLang="ja-JP" sz="1600" dirty="0">
                <a:effectLst>
                  <a:glow rad="127000">
                    <a:schemeClr val="bg1"/>
                  </a:glow>
                </a:effectLst>
              </a:rPr>
              <a:t>2011</a:t>
            </a:r>
            <a:r>
              <a:rPr lang="ja-JP" altLang="en-US" sz="1600" dirty="0" smtClean="0">
                <a:effectLst>
                  <a:glow rad="127000">
                    <a:schemeClr val="bg1"/>
                  </a:glow>
                </a:effectLst>
              </a:rPr>
              <a:t>年</a:t>
            </a:r>
            <a:r>
              <a:rPr lang="en-US" altLang="ja-JP" sz="1600" dirty="0">
                <a:effectLst>
                  <a:glow rad="127000">
                    <a:schemeClr val="bg1"/>
                  </a:glow>
                </a:effectLst>
              </a:rPr>
              <a:t>6</a:t>
            </a:r>
            <a:r>
              <a:rPr lang="ja-JP" altLang="en-US" sz="1600" dirty="0">
                <a:effectLst>
                  <a:glow rad="127000">
                    <a:schemeClr val="bg1"/>
                  </a:glow>
                </a:effectLst>
              </a:rPr>
              <a:t>月</a:t>
            </a:r>
            <a:r>
              <a:rPr lang="ja-JP" altLang="en-US" sz="1600" dirty="0" smtClean="0">
                <a:effectLst>
                  <a:glow rad="127000">
                    <a:schemeClr val="bg1"/>
                  </a:glow>
                </a:effectLst>
              </a:rPr>
              <a:t>の「</a:t>
            </a:r>
            <a:r>
              <a:rPr lang="ja-JP" altLang="en-US" sz="1600" dirty="0" err="1" smtClean="0">
                <a:effectLst>
                  <a:glow rad="127000">
                    <a:schemeClr val="bg1"/>
                  </a:glow>
                </a:effectLst>
              </a:rPr>
              <a:t>たか</a:t>
            </a:r>
            <a:r>
              <a:rPr lang="ja-JP" altLang="en-US" sz="1600" dirty="0" smtClean="0">
                <a:effectLst>
                  <a:glow rad="127000">
                    <a:schemeClr val="bg1"/>
                  </a:glow>
                </a:effectLst>
              </a:rPr>
              <a:t>じんのそこまで言って委員会」で</a:t>
            </a:r>
            <a:r>
              <a:rPr lang="en-US" altLang="ja-JP" sz="1600" dirty="0" smtClean="0">
                <a:effectLst>
                  <a:glow rad="127000">
                    <a:schemeClr val="bg1"/>
                  </a:glow>
                </a:effectLst>
              </a:rPr>
              <a:t>MUG</a:t>
            </a:r>
            <a:r>
              <a:rPr lang="ja-JP" altLang="en-US" sz="1600" dirty="0" err="1" smtClean="0">
                <a:effectLst>
                  <a:glow rad="127000">
                    <a:schemeClr val="bg1"/>
                  </a:glow>
                </a:effectLst>
              </a:rPr>
              <a:t>を紹</a:t>
            </a:r>
            <a:r>
              <a:rPr lang="ja-JP" altLang="en-US" sz="1600" dirty="0" smtClean="0">
                <a:effectLst>
                  <a:glow rad="127000">
                    <a:schemeClr val="bg1"/>
                  </a:glow>
                </a:effectLst>
              </a:rPr>
              <a:t>介したのは</a:t>
            </a:r>
            <a:r>
              <a:rPr lang="en-US" altLang="ja-JP" sz="1600" dirty="0" smtClean="0">
                <a:effectLst>
                  <a:glow rad="127000">
                    <a:schemeClr val="bg1"/>
                  </a:glow>
                </a:effectLst>
              </a:rPr>
              <a:t>UNOMI</a:t>
            </a:r>
            <a:r>
              <a:rPr lang="ja-JP" altLang="en-US" sz="1600" dirty="0" err="1" smtClean="0">
                <a:effectLst>
                  <a:glow rad="127000">
                    <a:schemeClr val="bg1"/>
                  </a:glow>
                </a:effectLst>
              </a:rPr>
              <a:t>の隠</a:t>
            </a:r>
            <a:r>
              <a:rPr lang="ja-JP" altLang="en-US" sz="1600" dirty="0" smtClean="0">
                <a:effectLst>
                  <a:glow rad="127000">
                    <a:schemeClr val="bg1"/>
                  </a:glow>
                </a:effectLst>
              </a:rPr>
              <a:t>蓑</a:t>
            </a:r>
            <a:endParaRPr lang="en-US" altLang="ja-JP" sz="1600" dirty="0">
              <a:effectLst>
                <a:glow rad="127000">
                  <a:schemeClr val="bg1"/>
                </a:glow>
              </a:effectLst>
            </a:endParaRPr>
          </a:p>
        </p:txBody>
      </p:sp>
      <p:sp>
        <p:nvSpPr>
          <p:cNvPr id="6" name="テキスト ボックス 5"/>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Tree>
    <p:extLst>
      <p:ext uri="{BB962C8B-B14F-4D97-AF65-F5344CB8AC3E}">
        <p14:creationId xmlns:p14="http://schemas.microsoft.com/office/powerpoint/2010/main" val="329305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a:t>3</a:t>
            </a:r>
            <a:r>
              <a:rPr lang="en-US" altLang="ja-JP" sz="2000" dirty="0" smtClean="0"/>
              <a:t>.</a:t>
            </a:r>
            <a:r>
              <a:rPr lang="ja-JP" altLang="en-US" sz="2000" dirty="0"/>
              <a:t>　トリウム溶融塩</a:t>
            </a:r>
            <a:r>
              <a:rPr lang="ja-JP" altLang="en-US" sz="2000" dirty="0" smtClean="0"/>
              <a:t>炉</a:t>
            </a:r>
            <a:r>
              <a:rPr lang="en-US" altLang="ja-JP" sz="2000" dirty="0" smtClean="0"/>
              <a:t>R&amp;D</a:t>
            </a:r>
            <a:r>
              <a:rPr lang="ja-JP" altLang="en-US" sz="2000" dirty="0" smtClean="0"/>
              <a:t>事例</a:t>
            </a:r>
            <a:endParaRPr lang="ja-JP" altLang="en-US" sz="2000" dirty="0"/>
          </a:p>
        </p:txBody>
      </p:sp>
      <p:sp>
        <p:nvSpPr>
          <p:cNvPr id="7" name="テキスト ボックス 6"/>
          <p:cNvSpPr txBox="1"/>
          <p:nvPr/>
        </p:nvSpPr>
        <p:spPr>
          <a:xfrm>
            <a:off x="352270" y="1056866"/>
            <a:ext cx="8620600" cy="338554"/>
          </a:xfrm>
          <a:prstGeom prst="rect">
            <a:avLst/>
          </a:prstGeom>
          <a:noFill/>
        </p:spPr>
        <p:txBody>
          <a:bodyPr wrap="square" rtlCol="0">
            <a:spAutoFit/>
          </a:bodyPr>
          <a:lstStyle/>
          <a:p>
            <a:r>
              <a:rPr lang="en-US" altLang="ja-JP" sz="1600" dirty="0" smtClean="0">
                <a:effectLst>
                  <a:glow rad="127000">
                    <a:schemeClr val="bg1"/>
                  </a:glow>
                </a:effectLst>
              </a:rPr>
              <a:t>【</a:t>
            </a:r>
            <a:r>
              <a:rPr lang="ja-JP" altLang="en-US" sz="1600" dirty="0" smtClean="0">
                <a:effectLst>
                  <a:glow rad="127000">
                    <a:schemeClr val="bg1"/>
                  </a:glow>
                </a:effectLst>
              </a:rPr>
              <a:t>呼　　称</a:t>
            </a:r>
            <a:r>
              <a:rPr lang="en-US" altLang="ja-JP" sz="1600" dirty="0" smtClean="0">
                <a:effectLst>
                  <a:glow rad="127000">
                    <a:schemeClr val="bg1"/>
                  </a:glow>
                </a:effectLst>
              </a:rPr>
              <a:t>】UNOMI</a:t>
            </a:r>
            <a:r>
              <a:rPr lang="ja-JP" altLang="en-US" sz="1600" dirty="0" smtClean="0">
                <a:effectLst>
                  <a:glow rad="127000">
                    <a:schemeClr val="bg1"/>
                  </a:glow>
                </a:effectLst>
              </a:rPr>
              <a:t>（ゆのみ）</a:t>
            </a:r>
            <a:endParaRPr lang="en-US" altLang="ja-JP" sz="1600" baseline="30000" dirty="0" smtClean="0">
              <a:effectLst>
                <a:glow rad="127000">
                  <a:schemeClr val="bg1"/>
                </a:glow>
              </a:effectLst>
            </a:endParaRPr>
          </a:p>
        </p:txBody>
      </p:sp>
      <p:sp>
        <p:nvSpPr>
          <p:cNvPr id="68" name="テキスト ボックス 67"/>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
        <p:nvSpPr>
          <p:cNvPr id="69" name="コンテンツ プレースホルダー 2"/>
          <p:cNvSpPr txBox="1">
            <a:spLocks/>
          </p:cNvSpPr>
          <p:nvPr/>
        </p:nvSpPr>
        <p:spPr>
          <a:xfrm>
            <a:off x="457200" y="1600200"/>
            <a:ext cx="8229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概要設計</a:t>
            </a:r>
            <a:r>
              <a:rPr lang="en-US" altLang="ja-JP" dirty="0" smtClean="0"/>
              <a:t>: </a:t>
            </a:r>
            <a:r>
              <a:rPr lang="ja-JP" altLang="en-US" dirty="0" smtClean="0"/>
              <a:t>完了</a:t>
            </a:r>
            <a:endParaRPr lang="en-US" altLang="ja-JP" dirty="0" smtClean="0"/>
          </a:p>
          <a:p>
            <a:r>
              <a:rPr lang="ja-JP" altLang="en-US" dirty="0" smtClean="0"/>
              <a:t>基本設計</a:t>
            </a:r>
            <a:r>
              <a:rPr lang="en-US" altLang="ja-JP" dirty="0" smtClean="0"/>
              <a:t>: </a:t>
            </a:r>
            <a:r>
              <a:rPr lang="ja-JP" altLang="en-US" dirty="0" smtClean="0"/>
              <a:t>完了</a:t>
            </a:r>
            <a:endParaRPr lang="en-US" altLang="ja-JP" dirty="0" smtClean="0"/>
          </a:p>
          <a:p>
            <a:r>
              <a:rPr lang="ja-JP" altLang="en-US" dirty="0" smtClean="0"/>
              <a:t>熱水力</a:t>
            </a:r>
            <a:r>
              <a:rPr lang="en-US" altLang="ja-JP" dirty="0" smtClean="0"/>
              <a:t>: </a:t>
            </a:r>
            <a:r>
              <a:rPr lang="ja-JP" altLang="en-US" dirty="0" smtClean="0"/>
              <a:t>自然循環で除熱可能</a:t>
            </a:r>
            <a:endParaRPr lang="en-US" altLang="ja-JP" dirty="0" smtClean="0"/>
          </a:p>
          <a:p>
            <a:r>
              <a:rPr lang="ja-JP" altLang="en-US" dirty="0" smtClean="0"/>
              <a:t>核解析</a:t>
            </a:r>
            <a:r>
              <a:rPr lang="en-US" altLang="ja-JP" dirty="0" smtClean="0"/>
              <a:t>: </a:t>
            </a:r>
            <a:r>
              <a:rPr lang="ja-JP" altLang="en-US" dirty="0" smtClean="0"/>
              <a:t>反応度の問題なし</a:t>
            </a:r>
            <a:endParaRPr lang="en-US" altLang="ja-JP" dirty="0" smtClean="0"/>
          </a:p>
          <a:p>
            <a:r>
              <a:rPr lang="ja-JP" altLang="en-US" dirty="0" smtClean="0">
                <a:solidFill>
                  <a:srgbClr val="FF0000"/>
                </a:solidFill>
              </a:rPr>
              <a:t>機械設計</a:t>
            </a:r>
            <a:r>
              <a:rPr lang="en-US" altLang="ja-JP" dirty="0" smtClean="0">
                <a:solidFill>
                  <a:srgbClr val="FF0000"/>
                </a:solidFill>
              </a:rPr>
              <a:t>: </a:t>
            </a:r>
            <a:r>
              <a:rPr lang="ja-JP" altLang="en-US" dirty="0" smtClean="0">
                <a:solidFill>
                  <a:srgbClr val="FF0000"/>
                </a:solidFill>
              </a:rPr>
              <a:t>次のステップ</a:t>
            </a:r>
            <a:endParaRPr lang="en-US" altLang="ja-JP" dirty="0" smtClean="0">
              <a:solidFill>
                <a:srgbClr val="FF0000"/>
              </a:solidFill>
            </a:endParaRPr>
          </a:p>
          <a:p>
            <a:r>
              <a:rPr lang="ja-JP" altLang="en-US" dirty="0" smtClean="0">
                <a:solidFill>
                  <a:srgbClr val="FF0000"/>
                </a:solidFill>
              </a:rPr>
              <a:t>詳細設計</a:t>
            </a:r>
            <a:r>
              <a:rPr lang="en-US" altLang="ja-JP" dirty="0" smtClean="0">
                <a:solidFill>
                  <a:srgbClr val="FF0000"/>
                </a:solidFill>
              </a:rPr>
              <a:t>: </a:t>
            </a:r>
            <a:r>
              <a:rPr lang="ja-JP" altLang="en-US" dirty="0" smtClean="0">
                <a:solidFill>
                  <a:srgbClr val="FF0000"/>
                </a:solidFill>
              </a:rPr>
              <a:t>次々のステップ</a:t>
            </a:r>
            <a:endParaRPr lang="ja-JP" altLang="en-US" dirty="0">
              <a:solidFill>
                <a:srgbClr val="FF0000"/>
              </a:solidFill>
            </a:endParaRPr>
          </a:p>
        </p:txBody>
      </p:sp>
      <p:pic>
        <p:nvPicPr>
          <p:cNvPr id="7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948264" y="1124744"/>
            <a:ext cx="2004828" cy="2020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300192" y="3237074"/>
            <a:ext cx="2652900" cy="3542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2" name="テキスト ボックス 71"/>
          <p:cNvSpPr txBox="1"/>
          <p:nvPr/>
        </p:nvSpPr>
        <p:spPr>
          <a:xfrm>
            <a:off x="0" y="6568299"/>
            <a:ext cx="2771800" cy="276999"/>
          </a:xfrm>
          <a:prstGeom prst="rect">
            <a:avLst/>
          </a:prstGeom>
          <a:noFill/>
        </p:spPr>
        <p:txBody>
          <a:bodyPr wrap="square" rtlCol="0">
            <a:spAutoFit/>
          </a:bodyPr>
          <a:lstStyle/>
          <a:p>
            <a:r>
              <a:rPr kumimoji="1" lang="en-US" altLang="ja-JP" sz="1200" b="1" i="1" dirty="0" smtClean="0">
                <a:solidFill>
                  <a:srgbClr val="FF0000"/>
                </a:solidFill>
                <a:latin typeface="+mj-lt"/>
                <a:cs typeface="Times New Roman" pitchFamily="18" charset="0"/>
              </a:rPr>
              <a:t>Kyoto </a:t>
            </a:r>
            <a:r>
              <a:rPr kumimoji="1" lang="en-US" altLang="ja-JP" sz="1200" b="1" i="1" dirty="0" err="1" smtClean="0">
                <a:solidFill>
                  <a:srgbClr val="FF0000"/>
                </a:solidFill>
                <a:latin typeface="+mj-lt"/>
                <a:cs typeface="Times New Roman" pitchFamily="18" charset="0"/>
              </a:rPr>
              <a:t>Neutronics</a:t>
            </a:r>
            <a:r>
              <a:rPr kumimoji="1" lang="en-US" altLang="ja-JP" sz="1200" b="1" i="1" dirty="0" smtClean="0">
                <a:solidFill>
                  <a:srgbClr val="FF0000"/>
                </a:solidFill>
                <a:latin typeface="+mj-lt"/>
                <a:cs typeface="Times New Roman" pitchFamily="18" charset="0"/>
              </a:rPr>
              <a:t> Confidential</a:t>
            </a:r>
            <a:endParaRPr kumimoji="1" lang="ja-JP" altLang="en-US" sz="1200" b="1" i="1" dirty="0">
              <a:solidFill>
                <a:srgbClr val="FF0000"/>
              </a:solidFill>
              <a:latin typeface="+mj-lt"/>
              <a:cs typeface="Times New Roman" pitchFamily="18" charset="0"/>
            </a:endParaRPr>
          </a:p>
        </p:txBody>
      </p:sp>
      <p:sp>
        <p:nvSpPr>
          <p:cNvPr id="75" name="角丸四角形 74"/>
          <p:cNvSpPr/>
          <p:nvPr/>
        </p:nvSpPr>
        <p:spPr>
          <a:xfrm>
            <a:off x="395536" y="3552404"/>
            <a:ext cx="5544616" cy="1901628"/>
          </a:xfrm>
          <a:prstGeom prst="roundRect">
            <a:avLst>
              <a:gd name="adj" fmla="val 956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kumimoji="1" lang="ja-JP" altLang="en-US" sz="2800" i="1" dirty="0" smtClean="0">
                <a:solidFill>
                  <a:schemeClr val="tx1"/>
                </a:solidFill>
              </a:rPr>
              <a:t>資金サポート必須！！</a:t>
            </a:r>
            <a:endParaRPr kumimoji="1" lang="ja-JP" altLang="en-US" sz="2800" i="1" dirty="0">
              <a:solidFill>
                <a:schemeClr val="tx1"/>
              </a:solidFill>
            </a:endParaRPr>
          </a:p>
        </p:txBody>
      </p:sp>
    </p:spTree>
    <p:extLst>
      <p:ext uri="{BB962C8B-B14F-4D97-AF65-F5344CB8AC3E}">
        <p14:creationId xmlns:p14="http://schemas.microsoft.com/office/powerpoint/2010/main" val="19665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a:t>　</a:t>
            </a:r>
            <a:r>
              <a:rPr lang="en-US" altLang="ja-JP" sz="2000" dirty="0" smtClean="0"/>
              <a:t>3</a:t>
            </a:r>
            <a:r>
              <a:rPr lang="en-US" altLang="ja-JP" sz="2000" dirty="0"/>
              <a:t>.</a:t>
            </a:r>
            <a:r>
              <a:rPr lang="ja-JP" altLang="en-US" sz="2000" dirty="0"/>
              <a:t>　トリウム溶融塩炉</a:t>
            </a:r>
            <a:r>
              <a:rPr lang="en-US" altLang="ja-JP" sz="2000" dirty="0"/>
              <a:t>R&amp;D</a:t>
            </a:r>
            <a:r>
              <a:rPr lang="ja-JP" altLang="en-US" sz="2000" dirty="0" smtClean="0"/>
              <a:t>事例のまとめ</a:t>
            </a:r>
            <a:endParaRPr lang="ja-JP" altLang="en-US" sz="2000" dirty="0"/>
          </a:p>
        </p:txBody>
      </p:sp>
      <p:sp>
        <p:nvSpPr>
          <p:cNvPr id="8" name="テキスト ボックス 7"/>
          <p:cNvSpPr txBox="1"/>
          <p:nvPr/>
        </p:nvSpPr>
        <p:spPr>
          <a:xfrm>
            <a:off x="7014480" y="-14990"/>
            <a:ext cx="2069797" cy="577081"/>
          </a:xfrm>
          <a:prstGeom prst="rect">
            <a:avLst/>
          </a:prstGeom>
          <a:noFill/>
        </p:spPr>
        <p:txBody>
          <a:bodyPr wrap="none" rtlCol="0">
            <a:spAutoFit/>
          </a:bodyPr>
          <a:lstStyle/>
          <a:p>
            <a:pPr algn="r"/>
            <a:r>
              <a:rPr lang="ja-JP" altLang="en-US" sz="1050" dirty="0" smtClean="0"/>
              <a:t>日本原子力学会</a:t>
            </a:r>
            <a:r>
              <a:rPr lang="zh-TW" altLang="en-US" sz="1050" dirty="0" smtClean="0"/>
              <a:t>研究</a:t>
            </a:r>
            <a:r>
              <a:rPr lang="zh-TW" altLang="en-US" sz="1050" dirty="0"/>
              <a:t>専門</a:t>
            </a:r>
            <a:r>
              <a:rPr lang="zh-TW" altLang="en-US" sz="1050" dirty="0" smtClean="0"/>
              <a:t>委員会</a:t>
            </a:r>
            <a:endParaRPr lang="en-US" altLang="zh-TW" sz="1050" dirty="0" smtClean="0"/>
          </a:p>
          <a:p>
            <a:pPr algn="r"/>
            <a:r>
              <a:rPr lang="ja-JP" altLang="en-US" sz="1050" dirty="0"/>
              <a:t>溶融塩技術の原子力への</a:t>
            </a:r>
            <a:r>
              <a:rPr lang="ja-JP" altLang="en-US" sz="1050" dirty="0" smtClean="0"/>
              <a:t>展開</a:t>
            </a:r>
            <a:endParaRPr lang="en-US" altLang="ja-JP" sz="1050" dirty="0" smtClean="0"/>
          </a:p>
          <a:p>
            <a:pPr algn="r"/>
            <a:r>
              <a:rPr kumimoji="1" lang="en-US" altLang="ja-JP" sz="1050" dirty="0" smtClean="0"/>
              <a:t>2016</a:t>
            </a:r>
            <a:r>
              <a:rPr kumimoji="1" lang="ja-JP" altLang="en-US" sz="1050" dirty="0" smtClean="0"/>
              <a:t>年</a:t>
            </a:r>
            <a:r>
              <a:rPr kumimoji="1" lang="en-US" altLang="ja-JP" sz="1050" dirty="0"/>
              <a:t>5</a:t>
            </a:r>
            <a:r>
              <a:rPr kumimoji="1" lang="ja-JP" altLang="en-US" sz="1050" dirty="0" smtClean="0"/>
              <a:t>月</a:t>
            </a:r>
            <a:r>
              <a:rPr kumimoji="1" lang="en-US" altLang="ja-JP" sz="1050" dirty="0"/>
              <a:t>27</a:t>
            </a:r>
            <a:r>
              <a:rPr kumimoji="1" lang="ja-JP" altLang="en-US" sz="1050" dirty="0"/>
              <a:t>日</a:t>
            </a:r>
          </a:p>
        </p:txBody>
      </p:sp>
      <p:sp>
        <p:nvSpPr>
          <p:cNvPr id="9" name="テキスト ボックス 8"/>
          <p:cNvSpPr txBox="1"/>
          <p:nvPr/>
        </p:nvSpPr>
        <p:spPr>
          <a:xfrm>
            <a:off x="253034" y="5145971"/>
            <a:ext cx="8620600" cy="1569660"/>
          </a:xfrm>
          <a:prstGeom prst="rect">
            <a:avLst/>
          </a:prstGeom>
          <a:noFill/>
        </p:spPr>
        <p:txBody>
          <a:bodyPr wrap="square" rtlCol="0">
            <a:spAutoFit/>
          </a:bodyPr>
          <a:lstStyle/>
          <a:p>
            <a:r>
              <a:rPr lang="ja-JP" altLang="en-US" sz="1600" dirty="0">
                <a:effectLst>
                  <a:glow rad="127000">
                    <a:schemeClr val="bg1"/>
                  </a:glow>
                </a:effectLst>
              </a:rPr>
              <a:t>溶融塩炉（＋</a:t>
            </a:r>
            <a:r>
              <a:rPr lang="ja-JP" altLang="en-US" sz="1600" dirty="0" smtClean="0">
                <a:effectLst>
                  <a:glow rad="127000">
                    <a:schemeClr val="bg1"/>
                  </a:glow>
                </a:effectLst>
              </a:rPr>
              <a:t>トリウム）ムーブメント全体の課題</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技術的成立性の評価</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経済性（楽観的な評価にとどまっている）</a:t>
            </a:r>
            <a:endParaRPr lang="en-US" altLang="ja-JP" sz="1600" dirty="0" smtClean="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すでに営利事業として取り組まれているので、当事者の主観的な情報によるのではなく、第三者的な客観的な評価が求められる。（もちろん</a:t>
            </a:r>
            <a:r>
              <a:rPr lang="en-US" altLang="ja-JP" sz="1600" dirty="0" smtClean="0">
                <a:effectLst>
                  <a:glow rad="127000">
                    <a:schemeClr val="bg1"/>
                  </a:glow>
                </a:effectLst>
              </a:rPr>
              <a:t>UNOMI</a:t>
            </a:r>
            <a:r>
              <a:rPr lang="ja-JP" altLang="en-US" sz="1600" dirty="0" smtClean="0">
                <a:effectLst>
                  <a:glow rad="127000">
                    <a:schemeClr val="bg1"/>
                  </a:glow>
                </a:effectLst>
              </a:rPr>
              <a:t>も批判的な評価の対象）</a:t>
            </a:r>
            <a:endParaRPr lang="en-US" altLang="ja-JP" sz="1600" dirty="0">
              <a:effectLst>
                <a:glow rad="127000">
                  <a:schemeClr val="bg1"/>
                </a:glow>
              </a:effectLst>
            </a:endParaRPr>
          </a:p>
          <a:p>
            <a:pPr marL="285750" indent="-285750">
              <a:buFont typeface="Arial" panose="020B0604020202020204" pitchFamily="34" charset="0"/>
              <a:buChar char="•"/>
            </a:pPr>
            <a:r>
              <a:rPr lang="ja-JP" altLang="en-US" sz="1600" dirty="0" smtClean="0">
                <a:effectLst>
                  <a:glow rad="127000">
                    <a:schemeClr val="bg1"/>
                  </a:glow>
                </a:effectLst>
              </a:rPr>
              <a:t>いずれにせよ「世界はトリウム溶融塩炉に向かっている。で、どうするか？」である。</a:t>
            </a:r>
            <a:endParaRPr lang="en-US" altLang="ja-JP" sz="1600" dirty="0" smtClean="0">
              <a:effectLst>
                <a:glow rad="127000">
                  <a:schemeClr val="bg1"/>
                </a:glow>
              </a:effectLst>
            </a:endParaRPr>
          </a:p>
        </p:txBody>
      </p:sp>
      <p:graphicFrame>
        <p:nvGraphicFramePr>
          <p:cNvPr id="2" name="表 1"/>
          <p:cNvGraphicFramePr>
            <a:graphicFrameLocks noGrp="1"/>
          </p:cNvGraphicFramePr>
          <p:nvPr>
            <p:extLst>
              <p:ext uri="{D42A27DB-BD31-4B8C-83A1-F6EECF244321}">
                <p14:modId xmlns:p14="http://schemas.microsoft.com/office/powerpoint/2010/main" val="3421657304"/>
              </p:ext>
            </p:extLst>
          </p:nvPr>
        </p:nvGraphicFramePr>
        <p:xfrm>
          <a:off x="163257" y="812731"/>
          <a:ext cx="8710377" cy="4333240"/>
        </p:xfrm>
        <a:graphic>
          <a:graphicData uri="http://schemas.openxmlformats.org/drawingml/2006/table">
            <a:tbl>
              <a:tblPr firstRow="1" bandRow="1">
                <a:tableStyleId>{21E4AEA4-8DFA-4A89-87EB-49C32662AFE0}</a:tableStyleId>
              </a:tblPr>
              <a:tblGrid>
                <a:gridCol w="2039616"/>
                <a:gridCol w="943293"/>
                <a:gridCol w="501639"/>
                <a:gridCol w="809362"/>
                <a:gridCol w="875985"/>
                <a:gridCol w="695152"/>
                <a:gridCol w="695152"/>
                <a:gridCol w="712285"/>
                <a:gridCol w="601882"/>
                <a:gridCol w="836011"/>
              </a:tblGrid>
              <a:tr h="370840">
                <a:tc>
                  <a:txBody>
                    <a:bodyPr/>
                    <a:lstStyle/>
                    <a:p>
                      <a:endParaRPr kumimoji="1" lang="ja-JP" altLang="en-US" sz="1100" dirty="0"/>
                    </a:p>
                  </a:txBody>
                  <a:tcPr/>
                </a:tc>
                <a:tc>
                  <a:txBody>
                    <a:bodyPr/>
                    <a:lstStyle/>
                    <a:p>
                      <a:pPr algn="ctr"/>
                      <a:r>
                        <a:rPr kumimoji="1" lang="en-US" altLang="ja-JP" sz="1400" dirty="0" err="1" smtClean="0"/>
                        <a:t>ThorCon</a:t>
                      </a:r>
                      <a:endParaRPr kumimoji="1" lang="ja-JP" altLang="en-US" sz="1400" dirty="0"/>
                    </a:p>
                  </a:txBody>
                  <a:tcPr/>
                </a:tc>
                <a:tc>
                  <a:txBody>
                    <a:bodyPr/>
                    <a:lstStyle/>
                    <a:p>
                      <a:pPr algn="ctr"/>
                      <a:r>
                        <a:rPr kumimoji="1" lang="en-US" altLang="ja-JP" sz="1400" dirty="0" smtClean="0"/>
                        <a:t>DFR</a:t>
                      </a:r>
                      <a:endParaRPr kumimoji="1" lang="ja-JP" altLang="en-US" sz="1400" dirty="0"/>
                    </a:p>
                  </a:txBody>
                  <a:tcPr/>
                </a:tc>
                <a:tc>
                  <a:txBody>
                    <a:bodyPr/>
                    <a:lstStyle/>
                    <a:p>
                      <a:pPr algn="ctr"/>
                      <a:r>
                        <a:rPr kumimoji="1" lang="en-US" altLang="ja-JP" sz="1400" dirty="0" smtClean="0"/>
                        <a:t>Simple</a:t>
                      </a:r>
                      <a:endParaRPr kumimoji="1" lang="ja-JP" altLang="en-US" sz="1400" dirty="0"/>
                    </a:p>
                  </a:txBody>
                  <a:tcPr/>
                </a:tc>
                <a:tc>
                  <a:txBody>
                    <a:bodyPr/>
                    <a:lstStyle/>
                    <a:p>
                      <a:pPr algn="ctr"/>
                      <a:r>
                        <a:rPr kumimoji="1" lang="en-US" altLang="ja-JP" sz="1400" dirty="0" smtClean="0"/>
                        <a:t>WAMSR</a:t>
                      </a:r>
                      <a:endParaRPr kumimoji="1" lang="ja-JP" altLang="en-US" sz="1400" dirty="0"/>
                    </a:p>
                  </a:txBody>
                  <a:tcPr/>
                </a:tc>
                <a:tc>
                  <a:txBody>
                    <a:bodyPr/>
                    <a:lstStyle/>
                    <a:p>
                      <a:pPr algn="ctr"/>
                      <a:r>
                        <a:rPr kumimoji="1" lang="en-US" altLang="ja-JP" sz="1400" dirty="0" smtClean="0"/>
                        <a:t>IMSR</a:t>
                      </a:r>
                      <a:r>
                        <a:rPr kumimoji="1" lang="en-US" altLang="ja-JP" sz="1400" baseline="30000" dirty="0" smtClean="0"/>
                        <a:t>1</a:t>
                      </a:r>
                      <a:endParaRPr kumimoji="1" lang="ja-JP" altLang="en-US" sz="1400" baseline="30000" dirty="0"/>
                    </a:p>
                  </a:txBody>
                  <a:tcPr/>
                </a:tc>
                <a:tc>
                  <a:txBody>
                    <a:bodyPr/>
                    <a:lstStyle/>
                    <a:p>
                      <a:pPr algn="ctr"/>
                      <a:r>
                        <a:rPr kumimoji="1" lang="en-US" altLang="ja-JP" sz="1400" dirty="0" smtClean="0"/>
                        <a:t>IMSR</a:t>
                      </a:r>
                      <a:r>
                        <a:rPr kumimoji="1" lang="en-US" altLang="ja-JP" sz="1400" baseline="30000" dirty="0" smtClean="0"/>
                        <a:t>2</a:t>
                      </a:r>
                      <a:endParaRPr kumimoji="1" lang="ja-JP" altLang="en-US" sz="1400" baseline="30000" dirty="0"/>
                    </a:p>
                  </a:txBody>
                  <a:tcPr/>
                </a:tc>
                <a:tc>
                  <a:txBody>
                    <a:bodyPr/>
                    <a:lstStyle/>
                    <a:p>
                      <a:pPr algn="ctr"/>
                      <a:r>
                        <a:rPr kumimoji="1" lang="en-US" altLang="ja-JP" sz="1400" dirty="0" err="1" smtClean="0"/>
                        <a:t>SWaB</a:t>
                      </a:r>
                      <a:endParaRPr kumimoji="1" lang="ja-JP" altLang="en-US" sz="1400" dirty="0"/>
                    </a:p>
                  </a:txBody>
                  <a:tcPr/>
                </a:tc>
                <a:tc>
                  <a:txBody>
                    <a:bodyPr/>
                    <a:lstStyle/>
                    <a:p>
                      <a:pPr algn="ctr"/>
                      <a:r>
                        <a:rPr kumimoji="1" lang="ja-JP" altLang="en-US" sz="1400" dirty="0" smtClean="0"/>
                        <a:t>西堀</a:t>
                      </a:r>
                      <a:endParaRPr kumimoji="1" lang="ja-JP" altLang="en-US" sz="1400" dirty="0"/>
                    </a:p>
                  </a:txBody>
                  <a:tcPr/>
                </a:tc>
                <a:tc>
                  <a:txBody>
                    <a:bodyPr/>
                    <a:lstStyle/>
                    <a:p>
                      <a:pPr algn="ctr"/>
                      <a:r>
                        <a:rPr kumimoji="1" lang="en-US" altLang="ja-JP" sz="1400" dirty="0" smtClean="0"/>
                        <a:t>UNOMI</a:t>
                      </a:r>
                      <a:endParaRPr kumimoji="1" lang="ja-JP" altLang="en-US" sz="1400" dirty="0"/>
                    </a:p>
                  </a:txBody>
                  <a:tcPr/>
                </a:tc>
              </a:tr>
              <a:tr h="370840">
                <a:tc>
                  <a:txBody>
                    <a:bodyPr/>
                    <a:lstStyle/>
                    <a:p>
                      <a:r>
                        <a:rPr kumimoji="1" lang="ja-JP" altLang="en-US" sz="1600" dirty="0" smtClean="0"/>
                        <a:t>反応度変動（液体）</a:t>
                      </a:r>
                      <a:endParaRPr kumimoji="1" lang="ja-JP" altLang="en-US" sz="16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r>
              <a:tr h="370840">
                <a:tc>
                  <a:txBody>
                    <a:bodyPr/>
                    <a:lstStyle/>
                    <a:p>
                      <a:r>
                        <a:rPr kumimoji="1" lang="ja-JP" altLang="en-US" sz="1600" dirty="0" smtClean="0"/>
                        <a:t>遅発中性子損失</a:t>
                      </a:r>
                      <a:endParaRPr kumimoji="1" lang="ja-JP" altLang="en-US" sz="16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r>
              <a:tr h="370840">
                <a:tc>
                  <a:txBody>
                    <a:bodyPr/>
                    <a:lstStyle/>
                    <a:p>
                      <a:r>
                        <a:rPr kumimoji="1" lang="ja-JP" altLang="en-US" sz="1600" dirty="0" smtClean="0"/>
                        <a:t>炉外インベントリ</a:t>
                      </a:r>
                      <a:endParaRPr kumimoji="1" lang="ja-JP" altLang="en-US" sz="16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r>
              <a:tr h="370840">
                <a:tc>
                  <a:txBody>
                    <a:bodyPr/>
                    <a:lstStyle/>
                    <a:p>
                      <a:r>
                        <a:rPr kumimoji="1" lang="en-US" altLang="ja-JP" sz="1600" dirty="0" smtClean="0"/>
                        <a:t>FP</a:t>
                      </a:r>
                      <a:r>
                        <a:rPr kumimoji="1" lang="ja-JP" altLang="en-US" sz="1600" dirty="0" smtClean="0"/>
                        <a:t>沈着（一次系）</a:t>
                      </a:r>
                      <a:endParaRPr kumimoji="1" lang="ja-JP" altLang="en-US" sz="16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r>
              <a:tr h="370840">
                <a:tc>
                  <a:txBody>
                    <a:bodyPr/>
                    <a:lstStyle/>
                    <a:p>
                      <a:r>
                        <a:rPr kumimoji="1" lang="ja-JP" altLang="en-US" sz="1600" dirty="0" smtClean="0"/>
                        <a:t>質量移行現象</a:t>
                      </a:r>
                      <a:endParaRPr kumimoji="1" lang="ja-JP" altLang="en-US" sz="16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r>
              <a:tr h="370840">
                <a:tc>
                  <a:txBody>
                    <a:bodyPr/>
                    <a:lstStyle/>
                    <a:p>
                      <a:r>
                        <a:rPr kumimoji="1" lang="ja-JP" altLang="en-US" sz="1600" dirty="0" smtClean="0"/>
                        <a:t>炉心照射損傷</a:t>
                      </a:r>
                      <a:endParaRPr kumimoji="1" lang="ja-JP" altLang="en-US" sz="16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r>
              <a:tr h="370840">
                <a:tc>
                  <a:txBody>
                    <a:bodyPr/>
                    <a:lstStyle/>
                    <a:p>
                      <a:r>
                        <a:rPr kumimoji="1" lang="ja-JP" altLang="en-US" sz="1600" dirty="0" smtClean="0"/>
                        <a:t>トリチウム移行</a:t>
                      </a:r>
                      <a:endParaRPr kumimoji="1" lang="ja-JP" altLang="en-US" sz="16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r>
              <a:tr h="370840">
                <a:tc>
                  <a:txBody>
                    <a:bodyPr/>
                    <a:lstStyle/>
                    <a:p>
                      <a:r>
                        <a:rPr kumimoji="1" lang="ja-JP" altLang="en-US" sz="1600" dirty="0" smtClean="0"/>
                        <a:t>熱水力疲労耐性</a:t>
                      </a:r>
                      <a:endParaRPr kumimoji="1" lang="ja-JP" altLang="en-US" sz="16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r>
              <a:tr h="370840">
                <a:tc>
                  <a:txBody>
                    <a:bodyPr/>
                    <a:lstStyle/>
                    <a:p>
                      <a:r>
                        <a:rPr kumimoji="1" lang="ja-JP" altLang="en-US" sz="1600" dirty="0" smtClean="0"/>
                        <a:t>材料経験</a:t>
                      </a:r>
                      <a:endParaRPr kumimoji="1" lang="ja-JP" altLang="en-US" sz="16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en-US" altLang="ja-JP"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c>
                  <a:txBody>
                    <a:bodyPr/>
                    <a:lstStyle/>
                    <a:p>
                      <a:pPr algn="ctr"/>
                      <a:r>
                        <a:rPr kumimoji="1" lang="ja-JP" altLang="en-US" sz="2000" dirty="0" smtClean="0"/>
                        <a:t>○</a:t>
                      </a:r>
                      <a:endParaRPr kumimoji="1" lang="ja-JP" altLang="en-US" sz="2000" dirty="0"/>
                    </a:p>
                  </a:txBody>
                  <a:tcPr/>
                </a:tc>
              </a:tr>
              <a:tr h="370840">
                <a:tc>
                  <a:txBody>
                    <a:bodyPr/>
                    <a:lstStyle/>
                    <a:p>
                      <a:r>
                        <a:rPr kumimoji="1" lang="ja-JP" altLang="en-US" sz="1600" dirty="0" smtClean="0"/>
                        <a:t>総合評価</a:t>
                      </a:r>
                      <a:r>
                        <a:rPr kumimoji="1" lang="ja-JP" altLang="en-US" sz="1000" dirty="0" smtClean="0"/>
                        <a:t>（○</a:t>
                      </a:r>
                      <a:r>
                        <a:rPr kumimoji="1" lang="en-US" altLang="ja-JP" sz="1000" dirty="0" smtClean="0"/>
                        <a:t>2</a:t>
                      </a:r>
                      <a:r>
                        <a:rPr kumimoji="1" lang="ja-JP" altLang="en-US" sz="1000" dirty="0" smtClean="0"/>
                        <a:t>点、△</a:t>
                      </a:r>
                      <a:r>
                        <a:rPr kumimoji="1" lang="en-US" altLang="ja-JP" sz="1000" dirty="0" smtClean="0"/>
                        <a:t>1</a:t>
                      </a:r>
                      <a:r>
                        <a:rPr kumimoji="1" lang="ja-JP" altLang="en-US" sz="1000" dirty="0" smtClean="0"/>
                        <a:t>点）</a:t>
                      </a:r>
                      <a:endParaRPr kumimoji="1" lang="ja-JP" altLang="en-US" sz="1600" dirty="0"/>
                    </a:p>
                  </a:txBody>
                  <a:tcPr>
                    <a:solidFill>
                      <a:srgbClr val="FFC000"/>
                    </a:solidFill>
                  </a:tcPr>
                </a:tc>
                <a:tc>
                  <a:txBody>
                    <a:bodyPr/>
                    <a:lstStyle/>
                    <a:p>
                      <a:pPr algn="ctr"/>
                      <a:r>
                        <a:rPr kumimoji="1" lang="en-US" altLang="ja-JP" sz="2000" dirty="0" smtClean="0"/>
                        <a:t>7</a:t>
                      </a:r>
                      <a:endParaRPr kumimoji="1" lang="ja-JP" altLang="en-US" sz="2000" dirty="0"/>
                    </a:p>
                  </a:txBody>
                  <a:tcPr>
                    <a:solidFill>
                      <a:srgbClr val="FFC000"/>
                    </a:solidFill>
                  </a:tcPr>
                </a:tc>
                <a:tc>
                  <a:txBody>
                    <a:bodyPr/>
                    <a:lstStyle/>
                    <a:p>
                      <a:pPr algn="ctr"/>
                      <a:r>
                        <a:rPr kumimoji="1" lang="en-US" altLang="ja-JP" sz="2000" dirty="0" smtClean="0"/>
                        <a:t>1</a:t>
                      </a:r>
                      <a:endParaRPr kumimoji="1" lang="ja-JP" altLang="en-US" sz="2000" dirty="0"/>
                    </a:p>
                  </a:txBody>
                  <a:tcPr>
                    <a:solidFill>
                      <a:srgbClr val="FFC000"/>
                    </a:solidFill>
                  </a:tcPr>
                </a:tc>
                <a:tc>
                  <a:txBody>
                    <a:bodyPr/>
                    <a:lstStyle/>
                    <a:p>
                      <a:pPr algn="ctr"/>
                      <a:r>
                        <a:rPr kumimoji="1" lang="en-US" altLang="ja-JP" sz="2000" dirty="0" smtClean="0"/>
                        <a:t>7</a:t>
                      </a:r>
                      <a:endParaRPr kumimoji="1" lang="ja-JP" altLang="en-US" sz="2000" dirty="0"/>
                    </a:p>
                  </a:txBody>
                  <a:tcPr>
                    <a:solidFill>
                      <a:srgbClr val="FFC000"/>
                    </a:solidFill>
                  </a:tcPr>
                </a:tc>
                <a:tc>
                  <a:txBody>
                    <a:bodyPr/>
                    <a:lstStyle/>
                    <a:p>
                      <a:pPr algn="ctr"/>
                      <a:r>
                        <a:rPr kumimoji="1" lang="en-US" altLang="ja-JP" sz="2000" dirty="0" smtClean="0"/>
                        <a:t>5</a:t>
                      </a:r>
                      <a:endParaRPr kumimoji="1" lang="ja-JP" altLang="en-US" sz="2000" dirty="0"/>
                    </a:p>
                  </a:txBody>
                  <a:tcPr>
                    <a:solidFill>
                      <a:srgbClr val="FFC000"/>
                    </a:solidFill>
                  </a:tcPr>
                </a:tc>
                <a:tc>
                  <a:txBody>
                    <a:bodyPr/>
                    <a:lstStyle/>
                    <a:p>
                      <a:pPr algn="ctr"/>
                      <a:r>
                        <a:rPr kumimoji="1" lang="en-US" altLang="ja-JP" sz="2000" dirty="0" smtClean="0"/>
                        <a:t>6</a:t>
                      </a:r>
                      <a:endParaRPr kumimoji="1" lang="ja-JP" altLang="en-US" sz="2000" dirty="0"/>
                    </a:p>
                  </a:txBody>
                  <a:tcPr>
                    <a:solidFill>
                      <a:srgbClr val="FFC000"/>
                    </a:solidFill>
                  </a:tcPr>
                </a:tc>
                <a:tc>
                  <a:txBody>
                    <a:bodyPr/>
                    <a:lstStyle/>
                    <a:p>
                      <a:pPr algn="ctr"/>
                      <a:r>
                        <a:rPr kumimoji="1" lang="en-US" altLang="ja-JP" sz="2000" dirty="0" smtClean="0"/>
                        <a:t>8</a:t>
                      </a:r>
                      <a:endParaRPr kumimoji="1" lang="ja-JP" altLang="en-US" sz="2000" dirty="0"/>
                    </a:p>
                  </a:txBody>
                  <a:tcPr>
                    <a:solidFill>
                      <a:srgbClr val="FFC000"/>
                    </a:solidFill>
                  </a:tcPr>
                </a:tc>
                <a:tc>
                  <a:txBody>
                    <a:bodyPr/>
                    <a:lstStyle/>
                    <a:p>
                      <a:pPr algn="ctr"/>
                      <a:r>
                        <a:rPr kumimoji="1" lang="en-US" altLang="ja-JP" sz="2000" dirty="0" smtClean="0"/>
                        <a:t>7</a:t>
                      </a:r>
                      <a:endParaRPr kumimoji="1" lang="ja-JP" altLang="en-US" sz="2000" dirty="0"/>
                    </a:p>
                  </a:txBody>
                  <a:tcPr>
                    <a:solidFill>
                      <a:srgbClr val="FFC000"/>
                    </a:solidFill>
                  </a:tcPr>
                </a:tc>
                <a:tc>
                  <a:txBody>
                    <a:bodyPr/>
                    <a:lstStyle/>
                    <a:p>
                      <a:pPr algn="ctr"/>
                      <a:r>
                        <a:rPr kumimoji="1" lang="en-US" altLang="ja-JP" sz="2000" dirty="0" smtClean="0"/>
                        <a:t>9</a:t>
                      </a:r>
                      <a:endParaRPr kumimoji="1" lang="ja-JP" altLang="en-US" sz="2000" dirty="0"/>
                    </a:p>
                  </a:txBody>
                  <a:tcPr>
                    <a:solidFill>
                      <a:srgbClr val="FFC000"/>
                    </a:solidFill>
                  </a:tcPr>
                </a:tc>
                <a:tc>
                  <a:txBody>
                    <a:bodyPr/>
                    <a:lstStyle/>
                    <a:p>
                      <a:pPr algn="ctr"/>
                      <a:r>
                        <a:rPr kumimoji="1" lang="en-US" altLang="ja-JP" sz="2000" dirty="0" smtClean="0"/>
                        <a:t>18</a:t>
                      </a:r>
                      <a:endParaRPr kumimoji="1" lang="ja-JP" altLang="en-US" sz="2000" dirty="0"/>
                    </a:p>
                  </a:txBody>
                  <a:tcPr>
                    <a:solidFill>
                      <a:srgbClr val="FFC000"/>
                    </a:solidFill>
                  </a:tcPr>
                </a:tc>
              </a:tr>
            </a:tbl>
          </a:graphicData>
        </a:graphic>
      </p:graphicFrame>
    </p:spTree>
    <p:extLst>
      <p:ext uri="{BB962C8B-B14F-4D97-AF65-F5344CB8AC3E}">
        <p14:creationId xmlns:p14="http://schemas.microsoft.com/office/powerpoint/2010/main" val="372472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smtClean="0"/>
              <a:t>　</a:t>
            </a:r>
            <a:r>
              <a:rPr lang="en-US" altLang="ja-JP" sz="2000" dirty="0"/>
              <a:t>4</a:t>
            </a:r>
            <a:r>
              <a:rPr lang="en-US" altLang="ja-JP" sz="2000" dirty="0" smtClean="0"/>
              <a:t>.</a:t>
            </a:r>
            <a:r>
              <a:rPr lang="ja-JP" altLang="en-US" sz="2000" dirty="0"/>
              <a:t>　ひっそりした</a:t>
            </a:r>
            <a:r>
              <a:rPr lang="ja-JP" altLang="en-US" sz="2000" dirty="0" smtClean="0"/>
              <a:t>米国の狙い。“人類的課題”の提示。</a:t>
            </a:r>
            <a:endParaRPr lang="ja-JP" altLang="en-US" sz="2000" dirty="0"/>
          </a:p>
        </p:txBody>
      </p:sp>
      <p:sp>
        <p:nvSpPr>
          <p:cNvPr id="2" name="正方形/長方形 1"/>
          <p:cNvSpPr/>
          <p:nvPr/>
        </p:nvSpPr>
        <p:spPr>
          <a:xfrm>
            <a:off x="6941545" y="-17078"/>
            <a:ext cx="2031325" cy="646331"/>
          </a:xfrm>
          <a:prstGeom prst="rect">
            <a:avLst/>
          </a:prstGeom>
        </p:spPr>
        <p:txBody>
          <a:bodyPr wrap="none">
            <a:spAutoFit/>
          </a:bodyPr>
          <a:lstStyle/>
          <a:p>
            <a:r>
              <a:rPr lang="ja-JP" altLang="en-US" sz="3600" dirty="0" smtClean="0">
                <a:latin typeface="HGP明朝B" panose="02020800000000000000" pitchFamily="18" charset="-128"/>
                <a:ea typeface="HGP明朝B" panose="02020800000000000000" pitchFamily="18" charset="-128"/>
              </a:rPr>
              <a:t>火星移住</a:t>
            </a:r>
            <a:endParaRPr lang="ja-JP" altLang="en-US" sz="3600" dirty="0">
              <a:latin typeface="HGP明朝B" panose="02020800000000000000" pitchFamily="18" charset="-128"/>
              <a:ea typeface="HGP明朝B" panose="02020800000000000000" pitchFamily="18" charset="-128"/>
            </a:endParaRPr>
          </a:p>
        </p:txBody>
      </p:sp>
      <p:pic>
        <p:nvPicPr>
          <p:cNvPr id="3" name="図 2"/>
          <p:cNvPicPr>
            <a:picLocks noChangeAspect="1"/>
          </p:cNvPicPr>
          <p:nvPr/>
        </p:nvPicPr>
        <p:blipFill rotWithShape="1">
          <a:blip r:embed="rId2"/>
          <a:srcRect t="14120" r="26515" b="1968"/>
          <a:stretch/>
        </p:blipFill>
        <p:spPr>
          <a:xfrm>
            <a:off x="120966" y="683458"/>
            <a:ext cx="8324534" cy="5607049"/>
          </a:xfrm>
          <a:prstGeom prst="rect">
            <a:avLst/>
          </a:prstGeom>
        </p:spPr>
      </p:pic>
      <p:sp>
        <p:nvSpPr>
          <p:cNvPr id="4" name="正方形/長方形 3"/>
          <p:cNvSpPr/>
          <p:nvPr/>
        </p:nvSpPr>
        <p:spPr>
          <a:xfrm>
            <a:off x="362266" y="6197025"/>
            <a:ext cx="8356600" cy="584775"/>
          </a:xfrm>
          <a:prstGeom prst="rect">
            <a:avLst/>
          </a:prstGeom>
        </p:spPr>
        <p:txBody>
          <a:bodyPr wrap="square">
            <a:spAutoFit/>
          </a:bodyPr>
          <a:lstStyle/>
          <a:p>
            <a:r>
              <a:rPr lang="en-US" altLang="ja-JP" sz="1600" u="sng" dirty="0">
                <a:hlinkClick r:id="rId3"/>
              </a:rPr>
              <a:t>https://www.marssociety.org/news/2019/07/01/finalists-selected-for-mars-colony-prize-competition/?mc_cid=ac2e76e961&amp;mc_eid=31e29e320a</a:t>
            </a:r>
            <a:endParaRPr lang="ja-JP" altLang="en-US" sz="1600" u="sng" dirty="0"/>
          </a:p>
        </p:txBody>
      </p:sp>
    </p:spTree>
    <p:extLst>
      <p:ext uri="{BB962C8B-B14F-4D97-AF65-F5344CB8AC3E}">
        <p14:creationId xmlns:p14="http://schemas.microsoft.com/office/powerpoint/2010/main" val="269190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nvSpPr>
        <p:spPr>
          <a:xfrm>
            <a:off x="6243763" y="3870"/>
            <a:ext cx="591751" cy="608309"/>
          </a:xfrm>
          <a:prstGeom prst="rtTriangle">
            <a:avLst/>
          </a:prstGeom>
          <a:solidFill>
            <a:srgbClr val="948A5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手操作入力 232"/>
          <p:cNvSpPr/>
          <p:nvPr/>
        </p:nvSpPr>
        <p:spPr>
          <a:xfrm rot="16200000" flipV="1">
            <a:off x="3122908" y="-3122913"/>
            <a:ext cx="612180" cy="685800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1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9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18"/>
                </a:moveTo>
                <a:lnTo>
                  <a:pt x="10000" y="0"/>
                </a:lnTo>
                <a:lnTo>
                  <a:pt x="10000" y="10000"/>
                </a:lnTo>
                <a:lnTo>
                  <a:pt x="0" y="10000"/>
                </a:lnTo>
                <a:lnTo>
                  <a:pt x="0" y="918"/>
                </a:lnTo>
                <a:close/>
              </a:path>
            </a:pathLst>
          </a:custGeom>
          <a:solidFill>
            <a:srgbClr val="C00000"/>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r>
              <a:rPr lang="ja-JP" altLang="en-US" sz="2000" dirty="0" smtClean="0"/>
              <a:t>　</a:t>
            </a:r>
            <a:r>
              <a:rPr lang="en-US" altLang="ja-JP" sz="2000" dirty="0"/>
              <a:t>4</a:t>
            </a:r>
            <a:r>
              <a:rPr lang="en-US" altLang="ja-JP" sz="2000" dirty="0" smtClean="0"/>
              <a:t>.</a:t>
            </a:r>
            <a:r>
              <a:rPr lang="ja-JP" altLang="en-US" sz="2000" dirty="0"/>
              <a:t>　</a:t>
            </a:r>
            <a:r>
              <a:rPr lang="ja-JP" altLang="en-US" sz="2000" dirty="0" smtClean="0"/>
              <a:t>コロニーのエネルギー源がトリウム溶融塩炉</a:t>
            </a:r>
            <a:endParaRPr lang="ja-JP" altLang="en-US" sz="2000" dirty="0"/>
          </a:p>
        </p:txBody>
      </p:sp>
      <p:sp>
        <p:nvSpPr>
          <p:cNvPr id="2" name="正方形/長方形 1"/>
          <p:cNvSpPr/>
          <p:nvPr/>
        </p:nvSpPr>
        <p:spPr>
          <a:xfrm>
            <a:off x="6941545" y="-17078"/>
            <a:ext cx="2031325" cy="646331"/>
          </a:xfrm>
          <a:prstGeom prst="rect">
            <a:avLst/>
          </a:prstGeom>
        </p:spPr>
        <p:txBody>
          <a:bodyPr wrap="none">
            <a:spAutoFit/>
          </a:bodyPr>
          <a:lstStyle/>
          <a:p>
            <a:r>
              <a:rPr lang="ja-JP" altLang="en-US" sz="3600" dirty="0" smtClean="0">
                <a:latin typeface="HGP明朝B" panose="02020800000000000000" pitchFamily="18" charset="-128"/>
                <a:ea typeface="HGP明朝B" panose="02020800000000000000" pitchFamily="18" charset="-128"/>
              </a:rPr>
              <a:t>火星移住</a:t>
            </a:r>
            <a:endParaRPr lang="ja-JP" altLang="en-US" sz="3600" dirty="0">
              <a:latin typeface="HGP明朝B" panose="02020800000000000000" pitchFamily="18" charset="-128"/>
              <a:ea typeface="HGP明朝B" panose="02020800000000000000" pitchFamily="18" charset="-128"/>
            </a:endParaRPr>
          </a:p>
        </p:txBody>
      </p:sp>
      <p:pic>
        <p:nvPicPr>
          <p:cNvPr id="4" name="図 3"/>
          <p:cNvPicPr>
            <a:picLocks noChangeAspect="1"/>
          </p:cNvPicPr>
          <p:nvPr/>
        </p:nvPicPr>
        <p:blipFill rotWithShape="1">
          <a:blip r:embed="rId2"/>
          <a:srcRect l="3097" t="24769" r="37439" b="18171"/>
          <a:stretch/>
        </p:blipFill>
        <p:spPr>
          <a:xfrm>
            <a:off x="1664839" y="2247899"/>
            <a:ext cx="7080105" cy="4007453"/>
          </a:xfrm>
          <a:prstGeom prst="rect">
            <a:avLst/>
          </a:prstGeom>
          <a:effectLst>
            <a:outerShdw blurRad="50800" dist="38100" dir="2700000" algn="tl" rotWithShape="0">
              <a:prstClr val="black">
                <a:alpha val="40000"/>
              </a:prstClr>
            </a:outerShdw>
          </a:effectLst>
        </p:spPr>
      </p:pic>
      <p:pic>
        <p:nvPicPr>
          <p:cNvPr id="5" name="図 4"/>
          <p:cNvPicPr>
            <a:picLocks noChangeAspect="1"/>
          </p:cNvPicPr>
          <p:nvPr/>
        </p:nvPicPr>
        <p:blipFill rotWithShape="1">
          <a:blip r:embed="rId3"/>
          <a:srcRect l="5966" t="27432" r="39759" b="23032"/>
          <a:stretch/>
        </p:blipFill>
        <p:spPr>
          <a:xfrm>
            <a:off x="88038" y="1371600"/>
            <a:ext cx="6451600" cy="3473314"/>
          </a:xfrm>
          <a:prstGeom prst="rect">
            <a:avLst/>
          </a:prstGeom>
          <a:effectLst>
            <a:outerShdw blurRad="50800" dist="38100" dir="2700000" algn="tl" rotWithShape="0">
              <a:prstClr val="black">
                <a:alpha val="40000"/>
              </a:prstClr>
            </a:outerShdw>
          </a:effectLst>
        </p:spPr>
      </p:pic>
      <p:sp>
        <p:nvSpPr>
          <p:cNvPr id="8" name="テキスト ボックス 7"/>
          <p:cNvSpPr txBox="1"/>
          <p:nvPr/>
        </p:nvSpPr>
        <p:spPr>
          <a:xfrm>
            <a:off x="124344" y="822612"/>
            <a:ext cx="8620600" cy="338554"/>
          </a:xfrm>
          <a:prstGeom prst="rect">
            <a:avLst/>
          </a:prstGeom>
          <a:noFill/>
        </p:spPr>
        <p:txBody>
          <a:bodyPr wrap="square" rtlCol="0">
            <a:spAutoFit/>
          </a:bodyPr>
          <a:lstStyle/>
          <a:p>
            <a:r>
              <a:rPr lang="en-US" altLang="ja-JP" sz="1600" dirty="0" smtClean="0">
                <a:effectLst>
                  <a:glow rad="127000">
                    <a:schemeClr val="bg1"/>
                  </a:glow>
                </a:effectLst>
              </a:rPr>
              <a:t>10</a:t>
            </a:r>
            <a:r>
              <a:rPr lang="ja-JP" altLang="en-US" sz="1600" dirty="0" smtClean="0">
                <a:effectLst>
                  <a:glow rad="127000">
                    <a:schemeClr val="bg1"/>
                  </a:glow>
                </a:effectLst>
              </a:rPr>
              <a:t>件のファイナリストのうち</a:t>
            </a:r>
            <a:r>
              <a:rPr lang="en-US" altLang="ja-JP" sz="1600" dirty="0" smtClean="0">
                <a:effectLst>
                  <a:glow rad="127000">
                    <a:schemeClr val="bg1"/>
                  </a:glow>
                </a:effectLst>
              </a:rPr>
              <a:t>2</a:t>
            </a:r>
            <a:r>
              <a:rPr lang="ja-JP" altLang="en-US" sz="1600" dirty="0" smtClean="0">
                <a:effectLst>
                  <a:glow rad="127000">
                    <a:schemeClr val="bg1"/>
                  </a:glow>
                </a:effectLst>
              </a:rPr>
              <a:t>件がトリウム溶融塩炉</a:t>
            </a:r>
            <a:endParaRPr lang="en-US" altLang="ja-JP" sz="1600" dirty="0" smtClean="0">
              <a:effectLst>
                <a:glow rad="127000">
                  <a:schemeClr val="bg1"/>
                </a:glow>
              </a:effectLst>
            </a:endParaRPr>
          </a:p>
        </p:txBody>
      </p:sp>
      <p:cxnSp>
        <p:nvCxnSpPr>
          <p:cNvPr id="7" name="直線コネクタ 6"/>
          <p:cNvCxnSpPr/>
          <p:nvPr/>
        </p:nvCxnSpPr>
        <p:spPr>
          <a:xfrm>
            <a:off x="3313838" y="3987800"/>
            <a:ext cx="304886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6835514" y="6045200"/>
            <a:ext cx="16353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23681" y="6415538"/>
            <a:ext cx="8820319" cy="338554"/>
          </a:xfrm>
          <a:prstGeom prst="rect">
            <a:avLst/>
          </a:prstGeom>
          <a:noFill/>
        </p:spPr>
        <p:txBody>
          <a:bodyPr wrap="square" rtlCol="0">
            <a:spAutoFit/>
          </a:bodyPr>
          <a:lstStyle/>
          <a:p>
            <a:r>
              <a:rPr lang="ja-JP" altLang="en-US" sz="1600" dirty="0" smtClean="0">
                <a:effectLst>
                  <a:glow rad="127000">
                    <a:schemeClr val="bg1"/>
                  </a:glow>
                </a:effectLst>
              </a:rPr>
              <a:t>「人類の生き残りには火星への移住も必要だ！」の論理でトリウム溶融塩炉を浸透させる米国</a:t>
            </a:r>
            <a:endParaRPr lang="en-US" altLang="ja-JP" sz="1600" dirty="0" smtClean="0">
              <a:effectLst>
                <a:glow rad="127000">
                  <a:schemeClr val="bg1"/>
                </a:glow>
              </a:effectLst>
            </a:endParaRPr>
          </a:p>
        </p:txBody>
      </p:sp>
    </p:spTree>
    <p:extLst>
      <p:ext uri="{BB962C8B-B14F-4D97-AF65-F5344CB8AC3E}">
        <p14:creationId xmlns:p14="http://schemas.microsoft.com/office/powerpoint/2010/main" val="926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MPj04100810000[1]"/>
          <p:cNvPicPr preferRelativeResize="0">
            <a:picLocks noChangeAspect="1" noChangeArrowheads="1"/>
          </p:cNvPicPr>
          <p:nvPr/>
        </p:nvPicPr>
        <p:blipFill>
          <a:blip r:embed="rId3">
            <a:lum bright="-18000"/>
            <a:extLst>
              <a:ext uri="{28A0092B-C50C-407E-A947-70E740481C1C}">
                <a14:useLocalDpi xmlns:a14="http://schemas.microsoft.com/office/drawing/2010/main" val="0"/>
              </a:ext>
            </a:extLst>
          </a:blip>
          <a:srcRect l="3787" t="24527" r="4051" b="34912"/>
          <a:stretch>
            <a:fillRect/>
          </a:stretch>
        </p:blipFill>
        <p:spPr bwMode="auto">
          <a:xfrm>
            <a:off x="0" y="549275"/>
            <a:ext cx="9144000" cy="6308725"/>
          </a:xfrm>
          <a:prstGeom prst="rect">
            <a:avLst/>
          </a:prstGeom>
          <a:gradFill rotWithShape="1">
            <a:gsLst>
              <a:gs pos="0">
                <a:srgbClr val="C0C0C0">
                  <a:alpha val="45000"/>
                </a:srgbClr>
              </a:gs>
              <a:gs pos="100000">
                <a:srgbClr val="C0C0C0">
                  <a:gamma/>
                  <a:shade val="46275"/>
                  <a:invGamma/>
                  <a:alpha val="55000"/>
                </a:srgbClr>
              </a:gs>
            </a:gsLst>
            <a:lin ang="2700000" scaled="1"/>
          </a:gradFill>
        </p:spPr>
      </p:pic>
      <p:pic>
        <p:nvPicPr>
          <p:cNvPr id="134211" name="Picture 67" descr="図1"/>
          <p:cNvPicPr>
            <a:picLocks noChangeAspect="1" noChangeArrowheads="1"/>
          </p:cNvPicPr>
          <p:nvPr/>
        </p:nvPicPr>
        <p:blipFill>
          <a:blip r:embed="rId4">
            <a:extLst>
              <a:ext uri="{28A0092B-C50C-407E-A947-70E740481C1C}">
                <a14:useLocalDpi xmlns:a14="http://schemas.microsoft.com/office/drawing/2010/main" val="0"/>
              </a:ext>
            </a:extLst>
          </a:blip>
          <a:srcRect t="4311"/>
          <a:stretch>
            <a:fillRect/>
          </a:stretch>
        </p:blipFill>
        <p:spPr bwMode="auto">
          <a:xfrm>
            <a:off x="7381875" y="0"/>
            <a:ext cx="1762125" cy="835025"/>
          </a:xfrm>
          <a:prstGeom prst="rect">
            <a:avLst/>
          </a:prstGeom>
          <a:noFill/>
          <a:extLst>
            <a:ext uri="{909E8E84-426E-40DD-AFC4-6F175D3DCCD1}">
              <a14:hiddenFill xmlns:a14="http://schemas.microsoft.com/office/drawing/2010/main">
                <a:solidFill>
                  <a:srgbClr val="FFFFFF"/>
                </a:solidFill>
              </a14:hiddenFill>
            </a:ext>
          </a:extLst>
        </p:spPr>
      </p:pic>
      <p:sp>
        <p:nvSpPr>
          <p:cNvPr id="134212" name="Rectangle 68"/>
          <p:cNvSpPr>
            <a:spLocks noChangeArrowheads="1"/>
          </p:cNvSpPr>
          <p:nvPr/>
        </p:nvSpPr>
        <p:spPr bwMode="auto">
          <a:xfrm>
            <a:off x="0" y="0"/>
            <a:ext cx="7451725" cy="835025"/>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34213" name="Rectangle 69"/>
          <p:cNvSpPr>
            <a:spLocks noChangeArrowheads="1"/>
          </p:cNvSpPr>
          <p:nvPr/>
        </p:nvSpPr>
        <p:spPr bwMode="auto">
          <a:xfrm>
            <a:off x="0" y="0"/>
            <a:ext cx="9144000" cy="10795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34214" name="Rectangle 70"/>
          <p:cNvSpPr>
            <a:spLocks noChangeArrowheads="1"/>
          </p:cNvSpPr>
          <p:nvPr/>
        </p:nvSpPr>
        <p:spPr bwMode="auto">
          <a:xfrm>
            <a:off x="0" y="115888"/>
            <a:ext cx="7451725" cy="719137"/>
          </a:xfrm>
          <a:prstGeom prst="rect">
            <a:avLst/>
          </a:prstGeom>
          <a:solidFill>
            <a:schemeClr val="tx1"/>
          </a:solidFill>
          <a:ln>
            <a:noFill/>
          </a:ln>
          <a:effectLst/>
          <a:extLs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34147" name="Oval 3"/>
          <p:cNvSpPr>
            <a:spLocks noChangeArrowheads="1"/>
          </p:cNvSpPr>
          <p:nvPr/>
        </p:nvSpPr>
        <p:spPr bwMode="auto">
          <a:xfrm>
            <a:off x="3419475" y="1412875"/>
            <a:ext cx="2011363" cy="2014538"/>
          </a:xfrm>
          <a:prstGeom prst="ellipse">
            <a:avLst/>
          </a:prstGeom>
          <a:gradFill rotWithShape="1">
            <a:gsLst>
              <a:gs pos="0">
                <a:srgbClr val="CCECFF"/>
              </a:gs>
              <a:gs pos="100000">
                <a:srgbClr val="CCECFF">
                  <a:gamma/>
                  <a:shade val="46275"/>
                  <a:invGamma/>
                </a:srgb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r>
              <a:rPr lang="ja-JP" altLang="en-US">
                <a:solidFill>
                  <a:schemeClr val="bg1"/>
                </a:solidFill>
                <a:effectLst>
                  <a:outerShdw blurRad="38100" dist="38100" dir="2700000" algn="tl">
                    <a:srgbClr val="000000"/>
                  </a:outerShdw>
                </a:effectLst>
              </a:rPr>
              <a:t>核兵器廃絶</a:t>
            </a:r>
          </a:p>
          <a:p>
            <a:pPr algn="ctr"/>
            <a:r>
              <a:rPr lang="ja-JP" altLang="en-US">
                <a:solidFill>
                  <a:schemeClr val="bg1"/>
                </a:solidFill>
                <a:effectLst>
                  <a:outerShdw blurRad="38100" dist="38100" dir="2700000" algn="tl">
                    <a:srgbClr val="000000"/>
                  </a:outerShdw>
                </a:effectLst>
              </a:rPr>
              <a:t>（プルトニウム処分）</a:t>
            </a:r>
          </a:p>
        </p:txBody>
      </p:sp>
      <p:sp>
        <p:nvSpPr>
          <p:cNvPr id="134148" name="Oval 4"/>
          <p:cNvSpPr>
            <a:spLocks noChangeArrowheads="1"/>
          </p:cNvSpPr>
          <p:nvPr/>
        </p:nvSpPr>
        <p:spPr bwMode="auto">
          <a:xfrm>
            <a:off x="1692275" y="2493963"/>
            <a:ext cx="2011363" cy="2014537"/>
          </a:xfrm>
          <a:prstGeom prst="ellipse">
            <a:avLst/>
          </a:prstGeom>
          <a:gradFill rotWithShape="1">
            <a:gsLst>
              <a:gs pos="0">
                <a:srgbClr val="99CCFF"/>
              </a:gs>
              <a:gs pos="100000">
                <a:srgbClr val="99CCFF">
                  <a:gamma/>
                  <a:shade val="46275"/>
                  <a:invGamma/>
                </a:srgb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r>
              <a:rPr lang="ja-JP" altLang="en-US">
                <a:solidFill>
                  <a:schemeClr val="bg1"/>
                </a:solidFill>
                <a:effectLst>
                  <a:outerShdw blurRad="38100" dist="38100" dir="2700000" algn="tl">
                    <a:srgbClr val="000000"/>
                  </a:outerShdw>
                </a:effectLst>
              </a:rPr>
              <a:t>軽水炉運用支援</a:t>
            </a:r>
          </a:p>
          <a:p>
            <a:pPr algn="ctr"/>
            <a:r>
              <a:rPr lang="ja-JP" altLang="en-US">
                <a:solidFill>
                  <a:schemeClr val="bg1"/>
                </a:solidFill>
                <a:effectLst>
                  <a:outerShdw blurRad="38100" dist="38100" dir="2700000" algn="tl">
                    <a:srgbClr val="000000"/>
                  </a:outerShdw>
                </a:effectLst>
              </a:rPr>
              <a:t>（放射性廃棄物）</a:t>
            </a:r>
          </a:p>
        </p:txBody>
      </p:sp>
      <p:sp>
        <p:nvSpPr>
          <p:cNvPr id="134149" name="Oval 5"/>
          <p:cNvSpPr>
            <a:spLocks noChangeArrowheads="1"/>
          </p:cNvSpPr>
          <p:nvPr/>
        </p:nvSpPr>
        <p:spPr bwMode="auto">
          <a:xfrm>
            <a:off x="5287963" y="2422525"/>
            <a:ext cx="2011362" cy="2014538"/>
          </a:xfrm>
          <a:prstGeom prst="ellipse">
            <a:avLst/>
          </a:prstGeom>
          <a:gradFill rotWithShape="1">
            <a:gsLst>
              <a:gs pos="0">
                <a:srgbClr val="66FF66"/>
              </a:gs>
              <a:gs pos="100000">
                <a:srgbClr val="66FF66">
                  <a:gamma/>
                  <a:shade val="46275"/>
                  <a:invGamma/>
                </a:srgb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r>
              <a:rPr lang="ja-JP" altLang="en-US">
                <a:solidFill>
                  <a:schemeClr val="bg1"/>
                </a:solidFill>
                <a:effectLst>
                  <a:outerShdw blurRad="38100" dist="38100" dir="2700000" algn="tl">
                    <a:srgbClr val="000000"/>
                  </a:outerShdw>
                </a:effectLst>
              </a:rPr>
              <a:t>再生可能エネ・</a:t>
            </a:r>
          </a:p>
          <a:p>
            <a:pPr algn="ctr"/>
            <a:r>
              <a:rPr lang="ja-JP" altLang="en-US">
                <a:solidFill>
                  <a:schemeClr val="bg1"/>
                </a:solidFill>
                <a:effectLst>
                  <a:outerShdw blurRad="38100" dist="38100" dir="2700000" algn="tl">
                    <a:srgbClr val="000000"/>
                  </a:outerShdw>
                </a:effectLst>
              </a:rPr>
              <a:t>電気自動車促進</a:t>
            </a:r>
          </a:p>
          <a:p>
            <a:pPr algn="ctr"/>
            <a:r>
              <a:rPr lang="ja-JP" altLang="en-US">
                <a:solidFill>
                  <a:schemeClr val="bg1"/>
                </a:solidFill>
                <a:effectLst>
                  <a:outerShdw blurRad="38100" dist="38100" dir="2700000" algn="tl">
                    <a:srgbClr val="000000"/>
                  </a:outerShdw>
                </a:effectLst>
              </a:rPr>
              <a:t>（希土類確保）</a:t>
            </a:r>
          </a:p>
        </p:txBody>
      </p:sp>
      <p:sp>
        <p:nvSpPr>
          <p:cNvPr id="134150" name="Oval 6"/>
          <p:cNvSpPr>
            <a:spLocks noChangeArrowheads="1"/>
          </p:cNvSpPr>
          <p:nvPr/>
        </p:nvSpPr>
        <p:spPr bwMode="auto">
          <a:xfrm>
            <a:off x="2481263" y="4365625"/>
            <a:ext cx="2011362" cy="2014538"/>
          </a:xfrm>
          <a:prstGeom prst="ellipse">
            <a:avLst/>
          </a:prstGeom>
          <a:gradFill rotWithShape="1">
            <a:gsLst>
              <a:gs pos="0">
                <a:srgbClr val="FF6600"/>
              </a:gs>
              <a:gs pos="100000">
                <a:srgbClr val="FF6600">
                  <a:gamma/>
                  <a:shade val="46275"/>
                  <a:invGamma/>
                </a:srgb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r>
              <a:rPr lang="ja-JP" altLang="en-US" dirty="0" smtClean="0">
                <a:solidFill>
                  <a:schemeClr val="bg1"/>
                </a:solidFill>
                <a:effectLst>
                  <a:outerShdw blurRad="38100" dist="38100" dir="2700000" algn="tl">
                    <a:srgbClr val="000000"/>
                  </a:outerShdw>
                </a:effectLst>
              </a:rPr>
              <a:t>火星移住</a:t>
            </a:r>
            <a:endParaRPr lang="ja-JP" altLang="en-US" dirty="0">
              <a:solidFill>
                <a:schemeClr val="bg1"/>
              </a:solidFill>
              <a:effectLst>
                <a:outerShdw blurRad="38100" dist="38100" dir="2700000" algn="tl">
                  <a:srgbClr val="000000"/>
                </a:outerShdw>
              </a:effectLst>
            </a:endParaRPr>
          </a:p>
          <a:p>
            <a:pPr algn="ctr"/>
            <a:r>
              <a:rPr lang="ja-JP" altLang="en-US" dirty="0">
                <a:solidFill>
                  <a:schemeClr val="bg1"/>
                </a:solidFill>
                <a:effectLst>
                  <a:outerShdw blurRad="38100" dist="38100" dir="2700000" algn="tl">
                    <a:srgbClr val="000000"/>
                  </a:outerShdw>
                </a:effectLst>
              </a:rPr>
              <a:t>（技術支援）</a:t>
            </a:r>
          </a:p>
        </p:txBody>
      </p:sp>
      <p:sp>
        <p:nvSpPr>
          <p:cNvPr id="134151" name="Oval 7"/>
          <p:cNvSpPr>
            <a:spLocks noChangeArrowheads="1"/>
          </p:cNvSpPr>
          <p:nvPr/>
        </p:nvSpPr>
        <p:spPr bwMode="auto">
          <a:xfrm>
            <a:off x="4500563" y="4365625"/>
            <a:ext cx="2011362" cy="2014538"/>
          </a:xfrm>
          <a:prstGeom prst="ellipse">
            <a:avLst/>
          </a:prstGeom>
          <a:gradFill rotWithShape="1">
            <a:gsLst>
              <a:gs pos="0">
                <a:srgbClr val="FFCC00"/>
              </a:gs>
              <a:gs pos="100000">
                <a:srgbClr val="FFCC00">
                  <a:gamma/>
                  <a:shade val="46275"/>
                  <a:invGamma/>
                </a:srgb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r>
              <a:rPr lang="ja-JP" altLang="en-US">
                <a:solidFill>
                  <a:schemeClr val="bg1"/>
                </a:solidFill>
                <a:effectLst>
                  <a:outerShdw blurRad="38100" dist="38100" dir="2700000" algn="tl">
                    <a:srgbClr val="000000"/>
                  </a:outerShdw>
                </a:effectLst>
              </a:rPr>
              <a:t>温暖化対策</a:t>
            </a:r>
          </a:p>
          <a:p>
            <a:pPr algn="ctr"/>
            <a:r>
              <a:rPr lang="ja-JP" altLang="en-US">
                <a:solidFill>
                  <a:schemeClr val="bg1"/>
                </a:solidFill>
                <a:effectLst>
                  <a:outerShdw blurRad="38100" dist="38100" dir="2700000" algn="tl">
                    <a:srgbClr val="000000"/>
                  </a:outerShdw>
                </a:effectLst>
              </a:rPr>
              <a:t>（エネルギー技術）</a:t>
            </a:r>
          </a:p>
        </p:txBody>
      </p:sp>
      <p:sp>
        <p:nvSpPr>
          <p:cNvPr id="134152" name="Oval 8"/>
          <p:cNvSpPr>
            <a:spLocks noChangeArrowheads="1"/>
          </p:cNvSpPr>
          <p:nvPr/>
        </p:nvSpPr>
        <p:spPr bwMode="auto">
          <a:xfrm>
            <a:off x="3492500" y="2924175"/>
            <a:ext cx="2014538" cy="2017713"/>
          </a:xfrm>
          <a:prstGeom prst="ellipse">
            <a:avLst/>
          </a:prstGeom>
          <a:gradFill rotWithShape="1">
            <a:gsLst>
              <a:gs pos="0">
                <a:schemeClr val="bg1"/>
              </a:gs>
              <a:gs pos="100000">
                <a:schemeClr val="bg1">
                  <a:gamma/>
                  <a:shade val="46275"/>
                  <a:invGamma/>
                </a:schemeClr>
              </a:gs>
            </a:gsLst>
            <a:lin ang="2700000" scaled="1"/>
          </a:gradFill>
          <a:ln>
            <a:noFill/>
          </a:ln>
          <a:effectLst>
            <a:outerShdw dist="35921" dir="2700000" algn="ctr" rotWithShape="0">
              <a:srgbClr val="333333"/>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lang="en-US" altLang="ja-JP" b="1" dirty="0" smtClean="0"/>
          </a:p>
          <a:p>
            <a:pPr algn="ctr"/>
            <a:r>
              <a:rPr lang="ja-JP" altLang="en-US" b="1" dirty="0" smtClean="0"/>
              <a:t>トリウム</a:t>
            </a:r>
            <a:r>
              <a:rPr lang="ja-JP" altLang="en-US" b="1" dirty="0"/>
              <a:t>溶融塩</a:t>
            </a:r>
            <a:r>
              <a:rPr lang="ja-JP" altLang="en-US" b="1" dirty="0" smtClean="0"/>
              <a:t>炉</a:t>
            </a:r>
            <a:endParaRPr lang="en-US" altLang="ja-JP" b="1" dirty="0" smtClean="0"/>
          </a:p>
          <a:p>
            <a:pPr algn="ctr"/>
            <a:r>
              <a:rPr lang="en-US" altLang="ja-JP" sz="2800" b="1" dirty="0" smtClean="0"/>
              <a:t>UNOMI</a:t>
            </a:r>
          </a:p>
          <a:p>
            <a:pPr algn="ctr"/>
            <a:r>
              <a:rPr lang="en-US" altLang="ja-JP" b="1" dirty="0" smtClean="0"/>
              <a:t>by</a:t>
            </a:r>
          </a:p>
          <a:p>
            <a:pPr algn="ctr"/>
            <a:r>
              <a:rPr lang="ja-JP" altLang="en-US" b="1" dirty="0" smtClean="0"/>
              <a:t>亀井</a:t>
            </a:r>
            <a:endParaRPr lang="en-US" altLang="ja-JP" b="1" dirty="0" smtClean="0"/>
          </a:p>
        </p:txBody>
      </p:sp>
      <p:sp>
        <p:nvSpPr>
          <p:cNvPr id="134153" name="Rectangle 9"/>
          <p:cNvSpPr>
            <a:spLocks noGrp="1" noChangeArrowheads="1"/>
          </p:cNvSpPr>
          <p:nvPr>
            <p:ph type="title"/>
          </p:nvPr>
        </p:nvSpPr>
        <p:spPr>
          <a:xfrm>
            <a:off x="900113" y="850900"/>
            <a:ext cx="6985000" cy="633413"/>
          </a:xfrm>
          <a:noFill/>
          <a:ln/>
          <a:effectLst>
            <a:outerShdw dist="35921" dir="2700000" algn="ctr" rotWithShape="0">
              <a:schemeClr val="tx1"/>
            </a:outerShdw>
          </a:effectLst>
        </p:spPr>
        <p:txBody>
          <a:bodyPr/>
          <a:lstStyle/>
          <a:p>
            <a:r>
              <a:rPr lang="ja-JP" altLang="en-US" sz="3600">
                <a:solidFill>
                  <a:schemeClr val="bg1"/>
                </a:solidFill>
              </a:rPr>
              <a:t>チーム“ジャパン”</a:t>
            </a:r>
          </a:p>
        </p:txBody>
      </p:sp>
      <p:sp>
        <p:nvSpPr>
          <p:cNvPr id="134154" name="Text Box 10"/>
          <p:cNvSpPr txBox="1">
            <a:spLocks noChangeArrowheads="1"/>
          </p:cNvSpPr>
          <p:nvPr/>
        </p:nvSpPr>
        <p:spPr bwMode="auto">
          <a:xfrm>
            <a:off x="5219700" y="1419225"/>
            <a:ext cx="984250" cy="641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ja-JP" altLang="en-US">
                <a:solidFill>
                  <a:schemeClr val="bg1"/>
                </a:solidFill>
              </a:rPr>
              <a:t>・外務省</a:t>
            </a:r>
          </a:p>
          <a:p>
            <a:r>
              <a:rPr lang="ja-JP" altLang="en-US">
                <a:solidFill>
                  <a:schemeClr val="bg1"/>
                </a:solidFill>
              </a:rPr>
              <a:t>・防衛省</a:t>
            </a:r>
          </a:p>
        </p:txBody>
      </p:sp>
      <p:sp>
        <p:nvSpPr>
          <p:cNvPr id="134155" name="Text Box 11"/>
          <p:cNvSpPr txBox="1">
            <a:spLocks noChangeArrowheads="1"/>
          </p:cNvSpPr>
          <p:nvPr/>
        </p:nvSpPr>
        <p:spPr bwMode="auto">
          <a:xfrm>
            <a:off x="7404100" y="2427288"/>
            <a:ext cx="984250" cy="915987"/>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ja-JP" altLang="en-US">
                <a:solidFill>
                  <a:schemeClr val="bg1"/>
                </a:solidFill>
              </a:rPr>
              <a:t>・経産省</a:t>
            </a:r>
          </a:p>
          <a:p>
            <a:r>
              <a:rPr lang="ja-JP" altLang="en-US">
                <a:solidFill>
                  <a:schemeClr val="bg1"/>
                </a:solidFill>
              </a:rPr>
              <a:t>・環境省</a:t>
            </a:r>
          </a:p>
          <a:p>
            <a:r>
              <a:rPr lang="ja-JP" altLang="en-US">
                <a:solidFill>
                  <a:schemeClr val="bg1"/>
                </a:solidFill>
              </a:rPr>
              <a:t>・国交省</a:t>
            </a:r>
          </a:p>
        </p:txBody>
      </p:sp>
      <p:sp>
        <p:nvSpPr>
          <p:cNvPr id="134156" name="Text Box 12"/>
          <p:cNvSpPr txBox="1">
            <a:spLocks noChangeArrowheads="1"/>
          </p:cNvSpPr>
          <p:nvPr/>
        </p:nvSpPr>
        <p:spPr bwMode="auto">
          <a:xfrm>
            <a:off x="6659563" y="5038725"/>
            <a:ext cx="984250" cy="915988"/>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ja-JP" altLang="en-US">
                <a:solidFill>
                  <a:schemeClr val="bg1"/>
                </a:solidFill>
              </a:rPr>
              <a:t>・経産省</a:t>
            </a:r>
          </a:p>
          <a:p>
            <a:r>
              <a:rPr lang="ja-JP" altLang="en-US">
                <a:solidFill>
                  <a:schemeClr val="bg1"/>
                </a:solidFill>
              </a:rPr>
              <a:t>・環境省</a:t>
            </a:r>
          </a:p>
          <a:p>
            <a:r>
              <a:rPr lang="ja-JP" altLang="en-US">
                <a:solidFill>
                  <a:schemeClr val="bg1"/>
                </a:solidFill>
              </a:rPr>
              <a:t>・外務省</a:t>
            </a:r>
          </a:p>
        </p:txBody>
      </p:sp>
      <p:sp>
        <p:nvSpPr>
          <p:cNvPr id="134157" name="Text Box 13"/>
          <p:cNvSpPr txBox="1">
            <a:spLocks noChangeArrowheads="1"/>
          </p:cNvSpPr>
          <p:nvPr/>
        </p:nvSpPr>
        <p:spPr bwMode="auto">
          <a:xfrm>
            <a:off x="1042988" y="5307013"/>
            <a:ext cx="984250" cy="641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ja-JP" altLang="en-US" dirty="0">
                <a:solidFill>
                  <a:schemeClr val="bg1"/>
                </a:solidFill>
              </a:rPr>
              <a:t>・外務省</a:t>
            </a:r>
          </a:p>
          <a:p>
            <a:r>
              <a:rPr lang="ja-JP" altLang="en-US" dirty="0">
                <a:solidFill>
                  <a:schemeClr val="bg1"/>
                </a:solidFill>
              </a:rPr>
              <a:t>・経産省</a:t>
            </a:r>
          </a:p>
        </p:txBody>
      </p:sp>
      <p:sp>
        <p:nvSpPr>
          <p:cNvPr id="134158" name="Text Box 14"/>
          <p:cNvSpPr txBox="1">
            <a:spLocks noChangeArrowheads="1"/>
          </p:cNvSpPr>
          <p:nvPr/>
        </p:nvSpPr>
        <p:spPr bwMode="auto">
          <a:xfrm>
            <a:off x="250825" y="3219450"/>
            <a:ext cx="984250" cy="641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ja-JP" altLang="en-US">
                <a:solidFill>
                  <a:schemeClr val="bg1"/>
                </a:solidFill>
              </a:rPr>
              <a:t>・経産省</a:t>
            </a:r>
          </a:p>
          <a:p>
            <a:r>
              <a:rPr lang="ja-JP" altLang="en-US">
                <a:solidFill>
                  <a:schemeClr val="bg1"/>
                </a:solidFill>
              </a:rPr>
              <a:t>・文科省</a:t>
            </a:r>
          </a:p>
        </p:txBody>
      </p:sp>
      <p:sp>
        <p:nvSpPr>
          <p:cNvPr id="134159" name="Text Box 15"/>
          <p:cNvSpPr txBox="1">
            <a:spLocks noChangeArrowheads="1"/>
          </p:cNvSpPr>
          <p:nvPr/>
        </p:nvSpPr>
        <p:spPr bwMode="auto">
          <a:xfrm>
            <a:off x="6227763" y="1419225"/>
            <a:ext cx="2303462" cy="641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ja-JP" altLang="en-US">
                <a:solidFill>
                  <a:schemeClr val="bg1"/>
                </a:solidFill>
              </a:rPr>
              <a:t>「核なき世界」を実現。</a:t>
            </a:r>
          </a:p>
          <a:p>
            <a:r>
              <a:rPr lang="ja-JP" altLang="en-US">
                <a:solidFill>
                  <a:schemeClr val="bg1"/>
                </a:solidFill>
              </a:rPr>
              <a:t>“安全”社会の構築。</a:t>
            </a:r>
          </a:p>
        </p:txBody>
      </p:sp>
      <p:sp>
        <p:nvSpPr>
          <p:cNvPr id="134160" name="Text Box 16"/>
          <p:cNvSpPr txBox="1">
            <a:spLocks noChangeArrowheads="1"/>
          </p:cNvSpPr>
          <p:nvPr/>
        </p:nvSpPr>
        <p:spPr bwMode="auto">
          <a:xfrm>
            <a:off x="7235825" y="3540125"/>
            <a:ext cx="1804988" cy="11906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ja-JP" altLang="en-US">
                <a:solidFill>
                  <a:schemeClr val="bg1"/>
                </a:solidFill>
              </a:rPr>
              <a:t>希土類資源確保。</a:t>
            </a:r>
          </a:p>
          <a:p>
            <a:r>
              <a:rPr lang="ja-JP" altLang="en-US">
                <a:solidFill>
                  <a:schemeClr val="bg1"/>
                </a:solidFill>
              </a:rPr>
              <a:t>自動車産業復活。</a:t>
            </a:r>
          </a:p>
          <a:p>
            <a:r>
              <a:rPr lang="ja-JP" altLang="en-US">
                <a:solidFill>
                  <a:schemeClr val="bg1"/>
                </a:solidFill>
              </a:rPr>
              <a:t>雇用拡大。</a:t>
            </a:r>
          </a:p>
          <a:p>
            <a:r>
              <a:rPr lang="ja-JP" altLang="en-US">
                <a:solidFill>
                  <a:schemeClr val="bg1"/>
                </a:solidFill>
              </a:rPr>
              <a:t>税収増加。</a:t>
            </a:r>
          </a:p>
        </p:txBody>
      </p:sp>
      <p:sp>
        <p:nvSpPr>
          <p:cNvPr id="134161" name="Text Box 17"/>
          <p:cNvSpPr txBox="1">
            <a:spLocks noChangeArrowheads="1"/>
          </p:cNvSpPr>
          <p:nvPr/>
        </p:nvSpPr>
        <p:spPr bwMode="auto">
          <a:xfrm>
            <a:off x="6340475" y="5961063"/>
            <a:ext cx="2393950" cy="641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ja-JP" altLang="en-US">
                <a:solidFill>
                  <a:schemeClr val="bg1"/>
                </a:solidFill>
              </a:rPr>
              <a:t>二酸化炭素排出削減。</a:t>
            </a:r>
          </a:p>
          <a:p>
            <a:r>
              <a:rPr lang="ja-JP" altLang="en-US">
                <a:solidFill>
                  <a:schemeClr val="bg1"/>
                </a:solidFill>
              </a:rPr>
              <a:t>グリーン技術。</a:t>
            </a:r>
          </a:p>
        </p:txBody>
      </p:sp>
      <p:sp>
        <p:nvSpPr>
          <p:cNvPr id="134162" name="Text Box 18"/>
          <p:cNvSpPr txBox="1">
            <a:spLocks noChangeArrowheads="1"/>
          </p:cNvSpPr>
          <p:nvPr/>
        </p:nvSpPr>
        <p:spPr bwMode="auto">
          <a:xfrm>
            <a:off x="292100" y="6027738"/>
            <a:ext cx="2492990" cy="646331"/>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ja-JP" altLang="en-US" dirty="0">
                <a:solidFill>
                  <a:schemeClr val="bg1"/>
                </a:solidFill>
              </a:rPr>
              <a:t>日米</a:t>
            </a:r>
            <a:r>
              <a:rPr lang="ja-JP" altLang="en-US" dirty="0" smtClean="0">
                <a:solidFill>
                  <a:schemeClr val="bg1"/>
                </a:solidFill>
              </a:rPr>
              <a:t>協力</a:t>
            </a:r>
            <a:endParaRPr lang="ja-JP" altLang="en-US" dirty="0">
              <a:solidFill>
                <a:schemeClr val="bg1"/>
              </a:solidFill>
            </a:endParaRPr>
          </a:p>
          <a:p>
            <a:r>
              <a:rPr lang="ja-JP" altLang="en-US" dirty="0">
                <a:solidFill>
                  <a:schemeClr val="bg1"/>
                </a:solidFill>
              </a:rPr>
              <a:t>技術協力＋資源確保。</a:t>
            </a:r>
          </a:p>
        </p:txBody>
      </p:sp>
      <p:sp>
        <p:nvSpPr>
          <p:cNvPr id="134163" name="Text Box 19"/>
          <p:cNvSpPr txBox="1">
            <a:spLocks noChangeArrowheads="1"/>
          </p:cNvSpPr>
          <p:nvPr/>
        </p:nvSpPr>
        <p:spPr bwMode="auto">
          <a:xfrm>
            <a:off x="107950" y="3938588"/>
            <a:ext cx="1655763" cy="641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ja-JP" altLang="en-US">
                <a:solidFill>
                  <a:schemeClr val="bg1"/>
                </a:solidFill>
              </a:rPr>
              <a:t>使用済み核燃料有効利用。</a:t>
            </a:r>
          </a:p>
        </p:txBody>
      </p:sp>
      <p:sp>
        <p:nvSpPr>
          <p:cNvPr id="134164" name="Rectangle 20"/>
          <p:cNvSpPr>
            <a:spLocks noChangeArrowheads="1"/>
          </p:cNvSpPr>
          <p:nvPr/>
        </p:nvSpPr>
        <p:spPr bwMode="auto">
          <a:xfrm>
            <a:off x="0" y="131763"/>
            <a:ext cx="9144000" cy="63341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2"/>
                  </a:outerShdw>
                </a:effectLst>
              </a14:hiddenEffects>
            </a:ext>
          </a:extLst>
        </p:spPr>
        <p:txBody>
          <a:bodyPr anchor="ctr"/>
          <a:lstStyle>
            <a:lvl1pPr algn="ctr">
              <a:defRPr kumimoji="1" sz="4400">
                <a:solidFill>
                  <a:schemeClr val="tx2"/>
                </a:solidFill>
                <a:latin typeface="Arial" panose="020B0604020202020204" pitchFamily="34" charset="0"/>
                <a:ea typeface="ＭＳ Ｐゴシック" panose="020B0600070205080204" pitchFamily="50" charset="-128"/>
              </a:defRPr>
            </a:lvl1pPr>
            <a:lvl2pPr algn="ctr">
              <a:defRPr kumimoji="1" sz="4400">
                <a:solidFill>
                  <a:schemeClr val="tx2"/>
                </a:solidFill>
                <a:latin typeface="Arial" panose="020B0604020202020204" pitchFamily="34" charset="0"/>
                <a:ea typeface="ＭＳ Ｐゴシック" panose="020B0600070205080204" pitchFamily="50" charset="-128"/>
              </a:defRPr>
            </a:lvl2pPr>
            <a:lvl3pPr algn="ctr">
              <a:defRPr kumimoji="1" sz="4400">
                <a:solidFill>
                  <a:schemeClr val="tx2"/>
                </a:solidFill>
                <a:latin typeface="Arial" panose="020B0604020202020204" pitchFamily="34" charset="0"/>
                <a:ea typeface="ＭＳ Ｐゴシック" panose="020B0600070205080204" pitchFamily="50" charset="-128"/>
              </a:defRPr>
            </a:lvl3pPr>
            <a:lvl4pPr algn="ctr">
              <a:defRPr kumimoji="1" sz="4400">
                <a:solidFill>
                  <a:schemeClr val="tx2"/>
                </a:solidFill>
                <a:latin typeface="Arial" panose="020B0604020202020204" pitchFamily="34" charset="0"/>
                <a:ea typeface="ＭＳ Ｐゴシック" panose="020B0600070205080204" pitchFamily="50" charset="-128"/>
              </a:defRPr>
            </a:lvl4pPr>
            <a:lvl5pPr algn="ctr">
              <a:defRPr kumimoji="1" sz="4400">
                <a:solidFill>
                  <a:schemeClr val="tx2"/>
                </a:solidFill>
                <a:latin typeface="Arial" panose="020B0604020202020204" pitchFamily="34" charset="0"/>
                <a:ea typeface="ＭＳ Ｐゴシック" panose="020B0600070205080204" pitchFamily="50" charset="-128"/>
              </a:defRPr>
            </a:lvl5pPr>
            <a:lvl6pPr marL="4572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6pPr>
            <a:lvl7pPr marL="9144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7pPr>
            <a:lvl8pPr marL="13716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8pPr>
            <a:lvl9pPr marL="18288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9pPr>
          </a:lstStyle>
          <a:p>
            <a:r>
              <a:rPr lang="ja-JP" altLang="en-US" sz="3600">
                <a:solidFill>
                  <a:schemeClr val="bg1"/>
                </a:solidFill>
              </a:rPr>
              <a:t>日本</a:t>
            </a:r>
            <a:r>
              <a:rPr lang="ja-JP" altLang="en-US" sz="3600">
                <a:solidFill>
                  <a:srgbClr val="FF0000"/>
                </a:solidFill>
              </a:rPr>
              <a:t>リ</a:t>
            </a:r>
            <a:r>
              <a:rPr lang="ja-JP" altLang="en-US" sz="3600">
                <a:solidFill>
                  <a:schemeClr val="bg1"/>
                </a:solidFill>
              </a:rPr>
              <a:t>バイバル戦略</a:t>
            </a:r>
          </a:p>
        </p:txBody>
      </p:sp>
      <p:sp>
        <p:nvSpPr>
          <p:cNvPr id="134216" name="Rectangle 72"/>
          <p:cNvSpPr>
            <a:spLocks noChangeArrowheads="1"/>
          </p:cNvSpPr>
          <p:nvPr/>
        </p:nvSpPr>
        <p:spPr bwMode="auto">
          <a:xfrm>
            <a:off x="0" y="-7938"/>
            <a:ext cx="810101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sz="900" dirty="0">
                <a:solidFill>
                  <a:schemeClr val="bg1"/>
                </a:solidFill>
              </a:rPr>
              <a:t>＜第</a:t>
            </a:r>
            <a:r>
              <a:rPr lang="en-US" altLang="ja-JP" sz="900" dirty="0">
                <a:solidFill>
                  <a:schemeClr val="bg1"/>
                </a:solidFill>
              </a:rPr>
              <a:t>46</a:t>
            </a:r>
            <a:r>
              <a:rPr lang="ja-JP" altLang="en-US" sz="900" dirty="0">
                <a:solidFill>
                  <a:schemeClr val="bg1"/>
                </a:solidFill>
              </a:rPr>
              <a:t>回レアメタル研究会＞「原子力レアメタル、他」（特別企画）　</a:t>
            </a:r>
            <a:r>
              <a:rPr lang="en-US" altLang="ja-JP" sz="900" dirty="0">
                <a:solidFill>
                  <a:schemeClr val="bg1"/>
                </a:solidFill>
              </a:rPr>
              <a:t>2011</a:t>
            </a:r>
            <a:r>
              <a:rPr lang="ja-JP" altLang="en-US" sz="900" dirty="0">
                <a:solidFill>
                  <a:schemeClr val="bg1"/>
                </a:solidFill>
              </a:rPr>
              <a:t>年</a:t>
            </a:r>
            <a:r>
              <a:rPr lang="en-US" altLang="ja-JP" sz="900" dirty="0">
                <a:solidFill>
                  <a:schemeClr val="bg1"/>
                </a:solidFill>
              </a:rPr>
              <a:t>7</a:t>
            </a:r>
            <a:r>
              <a:rPr lang="ja-JP" altLang="en-US" sz="900" dirty="0">
                <a:solidFill>
                  <a:schemeClr val="bg1"/>
                </a:solidFill>
              </a:rPr>
              <a:t>月</a:t>
            </a:r>
            <a:r>
              <a:rPr lang="en-US" altLang="ja-JP" sz="900" dirty="0">
                <a:solidFill>
                  <a:schemeClr val="bg1"/>
                </a:solidFill>
              </a:rPr>
              <a:t>26</a:t>
            </a:r>
            <a:r>
              <a:rPr lang="ja-JP" altLang="en-US" sz="900" dirty="0">
                <a:solidFill>
                  <a:schemeClr val="bg1"/>
                </a:solidFill>
              </a:rPr>
              <a:t>日</a:t>
            </a:r>
            <a:r>
              <a:rPr lang="en-US" altLang="ja-JP" sz="900" dirty="0">
                <a:solidFill>
                  <a:schemeClr val="bg1"/>
                </a:solidFill>
              </a:rPr>
              <a:t>(</a:t>
            </a:r>
            <a:r>
              <a:rPr lang="ja-JP" altLang="en-US" sz="900" dirty="0">
                <a:solidFill>
                  <a:schemeClr val="bg1"/>
                </a:solidFill>
              </a:rPr>
              <a:t>火</a:t>
            </a:r>
            <a:r>
              <a:rPr lang="en-US" altLang="ja-JP" sz="900" dirty="0">
                <a:solidFill>
                  <a:schemeClr val="bg1"/>
                </a:solidFill>
              </a:rPr>
              <a:t>)</a:t>
            </a:r>
            <a:r>
              <a:rPr lang="ja-JP" altLang="en-US" sz="900" dirty="0">
                <a:solidFill>
                  <a:schemeClr val="bg1"/>
                </a:solidFill>
              </a:rPr>
              <a:t>　東京大学生産技術研究所　</a:t>
            </a:r>
            <a:r>
              <a:rPr lang="en-US" altLang="ja-JP" sz="900" dirty="0">
                <a:solidFill>
                  <a:schemeClr val="bg1"/>
                </a:solidFill>
              </a:rPr>
              <a:t>An </a:t>
            </a:r>
            <a:r>
              <a:rPr lang="ja-JP" altLang="en-US" sz="900" dirty="0">
                <a:solidFill>
                  <a:schemeClr val="bg1"/>
                </a:solidFill>
              </a:rPr>
              <a:t>棟</a:t>
            </a:r>
            <a:r>
              <a:rPr lang="en-US" altLang="ja-JP" sz="900" dirty="0">
                <a:solidFill>
                  <a:schemeClr val="bg1"/>
                </a:solidFill>
              </a:rPr>
              <a:t>2F</a:t>
            </a:r>
            <a:r>
              <a:rPr lang="ja-JP" altLang="en-US" sz="900" dirty="0">
                <a:solidFill>
                  <a:schemeClr val="bg1"/>
                </a:solidFill>
              </a:rPr>
              <a:t>　コンベンションホール</a:t>
            </a:r>
          </a:p>
        </p:txBody>
      </p:sp>
    </p:spTree>
    <p:extLst>
      <p:ext uri="{BB962C8B-B14F-4D97-AF65-F5344CB8AC3E}">
        <p14:creationId xmlns:p14="http://schemas.microsoft.com/office/powerpoint/2010/main" val="348887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現実的にできることは“責任保管”</a:t>
            </a:r>
            <a:endParaRPr kumimoji="1" lang="ja-JP" altLang="en-US" sz="4000" dirty="0"/>
          </a:p>
        </p:txBody>
      </p:sp>
      <p:sp>
        <p:nvSpPr>
          <p:cNvPr id="3" name="コンテンツ プレースホルダー 2"/>
          <p:cNvSpPr>
            <a:spLocks noGrp="1"/>
          </p:cNvSpPr>
          <p:nvPr>
            <p:ph idx="1"/>
          </p:nvPr>
        </p:nvSpPr>
        <p:spPr>
          <a:xfrm>
            <a:off x="457200" y="1600200"/>
            <a:ext cx="8363272" cy="4525963"/>
          </a:xfrm>
        </p:spPr>
        <p:txBody>
          <a:bodyPr>
            <a:normAutofit/>
          </a:bodyPr>
          <a:lstStyle/>
          <a:p>
            <a:r>
              <a:rPr lang="ja-JP" altLang="en-US" dirty="0" smtClean="0"/>
              <a:t>原発</a:t>
            </a:r>
            <a:r>
              <a:rPr kumimoji="1" lang="ja-JP" altLang="en-US" dirty="0" smtClean="0"/>
              <a:t>推進、反対によらず使用済核燃料は存在</a:t>
            </a:r>
            <a:endParaRPr kumimoji="1" lang="en-US" altLang="ja-JP" dirty="0" smtClean="0"/>
          </a:p>
          <a:p>
            <a:r>
              <a:rPr lang="ja-JP" altLang="en-US" dirty="0"/>
              <a:t>リスク</a:t>
            </a:r>
            <a:r>
              <a:rPr lang="ja-JP" altLang="en-US" dirty="0" smtClean="0"/>
              <a:t>を考えれば原発から“移動しない”こと。</a:t>
            </a:r>
            <a:endParaRPr lang="en-US" altLang="ja-JP" dirty="0" smtClean="0"/>
          </a:p>
          <a:p>
            <a:r>
              <a:rPr kumimoji="1" lang="ja-JP" altLang="en-US" dirty="0"/>
              <a:t>心情</a:t>
            </a:r>
            <a:r>
              <a:rPr kumimoji="1" lang="ja-JP" altLang="en-US" dirty="0" smtClean="0"/>
              <a:t>を考えれば「どこかに持って行ってくれ」と。</a:t>
            </a:r>
            <a:endParaRPr kumimoji="1" lang="en-US" altLang="ja-JP" dirty="0" smtClean="0"/>
          </a:p>
          <a:p>
            <a:r>
              <a:rPr lang="ja-JP" altLang="en-US" dirty="0"/>
              <a:t>現実的に</a:t>
            </a:r>
            <a:r>
              <a:rPr lang="ja-JP" altLang="en-US" dirty="0" smtClean="0"/>
              <a:t>は過去の受益に対する負担として</a:t>
            </a:r>
            <a:r>
              <a:rPr lang="ja-JP" altLang="en-US" u="sng" dirty="0" smtClean="0"/>
              <a:t>分散型“責任保管”</a:t>
            </a:r>
            <a:r>
              <a:rPr lang="ja-JP" altLang="en-US" sz="1800" dirty="0" smtClean="0"/>
              <a:t>（原子力バックエンド問題勉強会第一次提言）</a:t>
            </a:r>
            <a:endParaRPr lang="en-US" altLang="ja-JP" sz="1800" dirty="0" smtClean="0"/>
          </a:p>
          <a:p>
            <a:r>
              <a:rPr kumimoji="1" lang="ja-JP" altLang="en-US" dirty="0" smtClean="0"/>
              <a:t>「場所は？」</a:t>
            </a:r>
            <a:r>
              <a:rPr kumimoji="1" lang="ja-JP" altLang="en-US" dirty="0" smtClean="0"/>
              <a:t>→　</a:t>
            </a:r>
            <a:r>
              <a:rPr lang="ja-JP" altLang="en-US" dirty="0" smtClean="0"/>
              <a:t>北海道中川町と協議</a:t>
            </a:r>
            <a:endParaRPr kumimoji="1" lang="en-US" altLang="ja-JP" sz="3200" dirty="0" smtClean="0"/>
          </a:p>
          <a:p>
            <a:pPr marL="0" indent="0">
              <a:buNone/>
            </a:pPr>
            <a:r>
              <a:rPr lang="ja-JP" altLang="en-US" dirty="0" smtClean="0"/>
              <a:t>「今まで恩恵を受けてきた。せめて責任保管の一端を担いましょう、いえ、担わせてください」</a:t>
            </a:r>
            <a:endParaRPr kumimoji="1" lang="ja-JP" altLang="en-US" dirty="0"/>
          </a:p>
        </p:txBody>
      </p:sp>
    </p:spTree>
    <p:extLst>
      <p:ext uri="{BB962C8B-B14F-4D97-AF65-F5344CB8AC3E}">
        <p14:creationId xmlns:p14="http://schemas.microsoft.com/office/powerpoint/2010/main" val="363796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5"/>
          <p:cNvSpPr>
            <a:spLocks noChangeArrowheads="1"/>
          </p:cNvSpPr>
          <p:nvPr/>
        </p:nvSpPr>
        <p:spPr bwMode="auto">
          <a:xfrm>
            <a:off x="0" y="0"/>
            <a:ext cx="9144000" cy="68580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9154" name="Rectangle 2"/>
          <p:cNvSpPr>
            <a:spLocks noChangeArrowheads="1"/>
          </p:cNvSpPr>
          <p:nvPr/>
        </p:nvSpPr>
        <p:spPr bwMode="auto">
          <a:xfrm>
            <a:off x="0" y="0"/>
            <a:ext cx="9144000" cy="633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2"/>
                  </a:outerShdw>
                </a:effectLst>
              </a14:hiddenEffects>
            </a:ext>
          </a:extLst>
        </p:spPr>
        <p:txBody>
          <a:bodyPr anchor="ctr"/>
          <a:lstStyle>
            <a:lvl1pPr algn="ctr">
              <a:defRPr kumimoji="1" sz="4400">
                <a:solidFill>
                  <a:schemeClr val="tx2"/>
                </a:solidFill>
                <a:latin typeface="Arial" panose="020B0604020202020204" pitchFamily="34" charset="0"/>
                <a:ea typeface="ＭＳ Ｐゴシック" panose="020B0600070205080204" pitchFamily="50" charset="-128"/>
              </a:defRPr>
            </a:lvl1pPr>
            <a:lvl2pPr algn="ctr">
              <a:defRPr kumimoji="1" sz="4400">
                <a:solidFill>
                  <a:schemeClr val="tx2"/>
                </a:solidFill>
                <a:latin typeface="Arial" panose="020B0604020202020204" pitchFamily="34" charset="0"/>
                <a:ea typeface="ＭＳ Ｐゴシック" panose="020B0600070205080204" pitchFamily="50" charset="-128"/>
              </a:defRPr>
            </a:lvl2pPr>
            <a:lvl3pPr algn="ctr">
              <a:defRPr kumimoji="1" sz="4400">
                <a:solidFill>
                  <a:schemeClr val="tx2"/>
                </a:solidFill>
                <a:latin typeface="Arial" panose="020B0604020202020204" pitchFamily="34" charset="0"/>
                <a:ea typeface="ＭＳ Ｐゴシック" panose="020B0600070205080204" pitchFamily="50" charset="-128"/>
              </a:defRPr>
            </a:lvl3pPr>
            <a:lvl4pPr algn="ctr">
              <a:defRPr kumimoji="1" sz="4400">
                <a:solidFill>
                  <a:schemeClr val="tx2"/>
                </a:solidFill>
                <a:latin typeface="Arial" panose="020B0604020202020204" pitchFamily="34" charset="0"/>
                <a:ea typeface="ＭＳ Ｐゴシック" panose="020B0600070205080204" pitchFamily="50" charset="-128"/>
              </a:defRPr>
            </a:lvl4pPr>
            <a:lvl5pPr algn="ctr">
              <a:defRPr kumimoji="1" sz="4400">
                <a:solidFill>
                  <a:schemeClr val="tx2"/>
                </a:solidFill>
                <a:latin typeface="Arial" panose="020B0604020202020204" pitchFamily="34" charset="0"/>
                <a:ea typeface="ＭＳ Ｐゴシック" panose="020B0600070205080204" pitchFamily="50" charset="-128"/>
              </a:defRPr>
            </a:lvl5pPr>
            <a:lvl6pPr marL="4572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6pPr>
            <a:lvl7pPr marL="9144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7pPr>
            <a:lvl8pPr marL="13716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8pPr>
            <a:lvl9pPr marL="1828800" algn="ctr" fontAlgn="base">
              <a:spcBef>
                <a:spcPct val="0"/>
              </a:spcBef>
              <a:spcAft>
                <a:spcPct val="0"/>
              </a:spcAft>
              <a:defRPr kumimoji="1" sz="4400">
                <a:solidFill>
                  <a:schemeClr val="tx2"/>
                </a:solidFill>
                <a:latin typeface="Arial" panose="020B0604020202020204" pitchFamily="34" charset="0"/>
                <a:ea typeface="ＭＳ Ｐゴシック" panose="020B0600070205080204" pitchFamily="50" charset="-128"/>
              </a:defRPr>
            </a:lvl9pPr>
          </a:lstStyle>
          <a:p>
            <a:r>
              <a:rPr lang="ja-JP" altLang="en-US" sz="3600" dirty="0">
                <a:solidFill>
                  <a:schemeClr val="bg1"/>
                </a:solidFill>
                <a:ea typeface="HG丸ｺﾞｼｯｸM-PRO" panose="020F0600000000000000" pitchFamily="50" charset="-128"/>
              </a:rPr>
              <a:t>２０１０年９月１１日刊行</a:t>
            </a:r>
          </a:p>
        </p:txBody>
      </p:sp>
      <p:pic>
        <p:nvPicPr>
          <p:cNvPr id="49156" name="Picture 4"/>
          <p:cNvPicPr>
            <a:picLocks noChangeAspect="1" noChangeArrowheads="1"/>
          </p:cNvPicPr>
          <p:nvPr/>
        </p:nvPicPr>
        <p:blipFill>
          <a:blip r:embed="rId3">
            <a:lum bright="-6000" contrast="12000"/>
            <a:extLst>
              <a:ext uri="{28A0092B-C50C-407E-A947-70E740481C1C}">
                <a14:useLocalDpi xmlns:a14="http://schemas.microsoft.com/office/drawing/2010/main" val="0"/>
              </a:ext>
            </a:extLst>
          </a:blip>
          <a:srcRect t="732" b="732"/>
          <a:stretch>
            <a:fillRect/>
          </a:stretch>
        </p:blipFill>
        <p:spPr bwMode="auto">
          <a:xfrm>
            <a:off x="323850" y="779463"/>
            <a:ext cx="8640763" cy="5919787"/>
          </a:xfrm>
          <a:prstGeom prst="rect">
            <a:avLst/>
          </a:prstGeom>
          <a:noFill/>
          <a:ln w="63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4188367" y="768060"/>
            <a:ext cx="4889534" cy="59311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rotWithShape="1">
          <a:blip r:embed="rId4"/>
          <a:srcRect l="27631" t="7318" r="59605" b="6687"/>
          <a:stretch/>
        </p:blipFill>
        <p:spPr>
          <a:xfrm>
            <a:off x="6508549" y="779464"/>
            <a:ext cx="1160399" cy="5614933"/>
          </a:xfrm>
          <a:prstGeom prst="rect">
            <a:avLst/>
          </a:prstGeom>
          <a:effectLst/>
        </p:spPr>
      </p:pic>
      <p:pic>
        <p:nvPicPr>
          <p:cNvPr id="3" name="図 2"/>
          <p:cNvPicPr>
            <a:picLocks noChangeAspect="1"/>
          </p:cNvPicPr>
          <p:nvPr/>
        </p:nvPicPr>
        <p:blipFill rotWithShape="1">
          <a:blip r:embed="rId5"/>
          <a:srcRect l="6496" t="2850" r="2363" b="3242"/>
          <a:stretch/>
        </p:blipFill>
        <p:spPr>
          <a:xfrm>
            <a:off x="4304963" y="833480"/>
            <a:ext cx="2203586" cy="5560917"/>
          </a:xfrm>
          <a:prstGeom prst="rect">
            <a:avLst/>
          </a:prstGeom>
          <a:effectLst/>
        </p:spPr>
      </p:pic>
      <p:pic>
        <p:nvPicPr>
          <p:cNvPr id="8" name="図 7"/>
          <p:cNvPicPr>
            <a:picLocks noChangeAspect="1"/>
          </p:cNvPicPr>
          <p:nvPr/>
        </p:nvPicPr>
        <p:blipFill rotWithShape="1">
          <a:blip r:embed="rId4"/>
          <a:srcRect l="57930" t="7318" r="26761" b="6687"/>
          <a:stretch/>
        </p:blipFill>
        <p:spPr>
          <a:xfrm>
            <a:off x="7645740" y="779463"/>
            <a:ext cx="1391701" cy="5614933"/>
          </a:xfrm>
          <a:prstGeom prst="rect">
            <a:avLst/>
          </a:prstGeom>
          <a:effectLst/>
        </p:spPr>
      </p:pic>
      <p:sp>
        <p:nvSpPr>
          <p:cNvPr id="11" name="テキスト ボックス 10"/>
          <p:cNvSpPr txBox="1"/>
          <p:nvPr/>
        </p:nvSpPr>
        <p:spPr>
          <a:xfrm>
            <a:off x="4248319" y="6415538"/>
            <a:ext cx="4895681" cy="338554"/>
          </a:xfrm>
          <a:prstGeom prst="rect">
            <a:avLst/>
          </a:prstGeom>
          <a:noFill/>
        </p:spPr>
        <p:txBody>
          <a:bodyPr wrap="square" rtlCol="0">
            <a:spAutoFit/>
          </a:bodyPr>
          <a:lstStyle/>
          <a:p>
            <a:r>
              <a:rPr lang="ja-JP" altLang="en-US" sz="1600" dirty="0" smtClean="0">
                <a:effectLst>
                  <a:glow rad="127000">
                    <a:schemeClr val="bg1"/>
                  </a:glow>
                </a:effectLst>
              </a:rPr>
              <a:t>同著あとがきより。・・・</a:t>
            </a:r>
            <a:r>
              <a:rPr lang="en-US" altLang="ja-JP" sz="1600" dirty="0" smtClean="0">
                <a:effectLst>
                  <a:glow rad="127000">
                    <a:schemeClr val="bg1"/>
                  </a:glow>
                </a:effectLst>
              </a:rPr>
              <a:t>10</a:t>
            </a:r>
            <a:r>
              <a:rPr lang="ja-JP" altLang="en-US" sz="1600" dirty="0" smtClean="0">
                <a:effectLst>
                  <a:glow rad="127000">
                    <a:schemeClr val="bg1"/>
                  </a:glow>
                </a:effectLst>
              </a:rPr>
              <a:t>年前から言ってきた。</a:t>
            </a:r>
            <a:endParaRPr lang="en-US" altLang="ja-JP" sz="1600" dirty="0" smtClean="0">
              <a:effectLst>
                <a:glow rad="127000">
                  <a:schemeClr val="bg1"/>
                </a:glow>
              </a:effectLst>
            </a:endParaRPr>
          </a:p>
        </p:txBody>
      </p:sp>
    </p:spTree>
    <p:extLst>
      <p:ext uri="{BB962C8B-B14F-4D97-AF65-F5344CB8AC3E}">
        <p14:creationId xmlns:p14="http://schemas.microsoft.com/office/powerpoint/2010/main" val="359891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“責任保管”の負担低減</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pPr marL="514350" indent="-514350">
              <a:buFont typeface="+mj-ea"/>
              <a:buAutoNum type="circleNumDbPlain"/>
            </a:pPr>
            <a:r>
              <a:rPr kumimoji="1" lang="ja-JP" altLang="en-US" dirty="0" smtClean="0"/>
              <a:t>期間の短縮（短半減期核種への転換）</a:t>
            </a:r>
            <a:endParaRPr kumimoji="1" lang="en-US" altLang="ja-JP" dirty="0" smtClean="0"/>
          </a:p>
          <a:p>
            <a:pPr marL="514350" indent="-514350">
              <a:buFont typeface="+mj-ea"/>
              <a:buAutoNum type="circleNumDbPlain"/>
            </a:pPr>
            <a:r>
              <a:rPr lang="ja-JP" altLang="en-US" dirty="0" smtClean="0"/>
              <a:t>“質”の変更（プルトニウムの焼却）</a:t>
            </a:r>
            <a:endParaRPr lang="en-US" altLang="ja-JP" dirty="0" smtClean="0"/>
          </a:p>
          <a:p>
            <a:pPr marL="0" indent="0">
              <a:buNone/>
            </a:pPr>
            <a:r>
              <a:rPr lang="en-US" altLang="ja-JP" sz="2800" dirty="0" smtClean="0"/>
              <a:t>※</a:t>
            </a:r>
            <a:r>
              <a:rPr lang="ja-JP" altLang="en-US" sz="2800" dirty="0" smtClean="0"/>
              <a:t>資源的には損失に思われるが、補う技術あり</a:t>
            </a:r>
            <a:endParaRPr kumimoji="1" lang="en-US" altLang="ja-JP" sz="2800" dirty="0" smtClean="0"/>
          </a:p>
          <a:p>
            <a:endParaRPr kumimoji="1" lang="en-US" altLang="ja-JP" dirty="0"/>
          </a:p>
          <a:p>
            <a:r>
              <a:rPr lang="ja-JP" altLang="en-US" dirty="0" smtClean="0"/>
              <a:t>技術的には二つだけ</a:t>
            </a:r>
            <a:endParaRPr lang="en-US" altLang="ja-JP" dirty="0" smtClean="0"/>
          </a:p>
          <a:p>
            <a:pPr lvl="1"/>
            <a:r>
              <a:rPr kumimoji="1" lang="ja-JP" altLang="en-US" u="sng" dirty="0"/>
              <a:t>溶融塩</a:t>
            </a:r>
            <a:r>
              <a:rPr kumimoji="1" lang="ja-JP" altLang="en-US" u="sng" dirty="0" smtClean="0"/>
              <a:t>炉（原子炉）</a:t>
            </a:r>
            <a:r>
              <a:rPr kumimoji="1" lang="ja-JP" altLang="en-US" dirty="0" smtClean="0"/>
              <a:t>での燃焼（</a:t>
            </a:r>
            <a:r>
              <a:rPr kumimoji="1" lang="en-US" altLang="ja-JP" dirty="0" smtClean="0"/>
              <a:t>MSR</a:t>
            </a:r>
            <a:r>
              <a:rPr kumimoji="1" lang="ja-JP" altLang="en-US" dirty="0" smtClean="0"/>
              <a:t>）</a:t>
            </a:r>
            <a:endParaRPr kumimoji="1" lang="en-US" altLang="ja-JP" dirty="0" smtClean="0"/>
          </a:p>
          <a:p>
            <a:pPr lvl="1"/>
            <a:r>
              <a:rPr lang="ja-JP" altLang="en-US" u="sng" dirty="0"/>
              <a:t>加速器駆動未臨界</a:t>
            </a:r>
            <a:r>
              <a:rPr lang="ja-JP" altLang="en-US" u="sng" dirty="0" smtClean="0"/>
              <a:t>炉</a:t>
            </a:r>
            <a:r>
              <a:rPr lang="ja-JP" altLang="en-US" dirty="0"/>
              <a:t>で</a:t>
            </a:r>
            <a:r>
              <a:rPr lang="ja-JP" altLang="en-US" dirty="0" smtClean="0"/>
              <a:t>の消滅処理（</a:t>
            </a:r>
            <a:r>
              <a:rPr lang="en-US" altLang="ja-JP" dirty="0" smtClean="0"/>
              <a:t>ADS</a:t>
            </a:r>
            <a:r>
              <a:rPr lang="ja-JP" altLang="en-US" dirty="0" smtClean="0"/>
              <a:t>）</a:t>
            </a:r>
            <a:endParaRPr lang="en-US" altLang="ja-JP" dirty="0" smtClean="0"/>
          </a:p>
          <a:p>
            <a:pPr marL="457200" lvl="1" indent="0">
              <a:buNone/>
            </a:pPr>
            <a:r>
              <a:rPr kumimoji="1" lang="ja-JP" altLang="en-US" dirty="0"/>
              <a:t>　</a:t>
            </a:r>
            <a:r>
              <a:rPr kumimoji="1" lang="en-US" altLang="ja-JP" dirty="0" smtClean="0"/>
              <a:t>※</a:t>
            </a:r>
            <a:r>
              <a:rPr kumimoji="1" lang="ja-JP" altLang="en-US" dirty="0" smtClean="0"/>
              <a:t>軽水炉（</a:t>
            </a:r>
            <a:r>
              <a:rPr kumimoji="1" lang="en-US" altLang="ja-JP" dirty="0" smtClean="0"/>
              <a:t>LWR</a:t>
            </a:r>
            <a:r>
              <a:rPr kumimoji="1" lang="ja-JP" altLang="en-US" dirty="0" smtClean="0"/>
              <a:t>）では</a:t>
            </a:r>
            <a:r>
              <a:rPr kumimoji="1" lang="ja-JP" altLang="en-US" u="sng" dirty="0" smtClean="0"/>
              <a:t>消せない</a:t>
            </a:r>
            <a:r>
              <a:rPr kumimoji="1" lang="ja-JP" altLang="en-US" dirty="0" smtClean="0"/>
              <a:t>。</a:t>
            </a:r>
            <a:endParaRPr lang="en-US" altLang="ja-JP" dirty="0"/>
          </a:p>
          <a:p>
            <a:pPr marL="0" indent="0">
              <a:buNone/>
            </a:pPr>
            <a:r>
              <a:rPr kumimoji="1" lang="en-US" altLang="ja-JP" dirty="0"/>
              <a:t>	</a:t>
            </a:r>
            <a:endParaRPr kumimoji="1" lang="en-US" altLang="ja-JP" dirty="0" smtClean="0"/>
          </a:p>
          <a:p>
            <a:pPr marL="0" indent="0">
              <a:buNone/>
            </a:pPr>
            <a:r>
              <a:rPr kumimoji="1" lang="ja-JP" altLang="en-US" dirty="0" smtClean="0"/>
              <a:t>「溶融塩炉？」なんであれ「安全」でなければ。</a:t>
            </a:r>
            <a:endParaRPr kumimoji="1" lang="en-US" altLang="ja-JP" dirty="0" smtClean="0"/>
          </a:p>
        </p:txBody>
      </p:sp>
      <p:sp>
        <p:nvSpPr>
          <p:cNvPr id="4" name="下矢印 3"/>
          <p:cNvSpPr/>
          <p:nvPr/>
        </p:nvSpPr>
        <p:spPr>
          <a:xfrm>
            <a:off x="3722336" y="3127918"/>
            <a:ext cx="954860" cy="390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下矢印 4"/>
          <p:cNvSpPr/>
          <p:nvPr/>
        </p:nvSpPr>
        <p:spPr>
          <a:xfrm>
            <a:off x="3722336" y="5044382"/>
            <a:ext cx="954860" cy="390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7725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 Box 220"/>
          <p:cNvSpPr txBox="1">
            <a:spLocks noChangeArrowheads="1"/>
          </p:cNvSpPr>
          <p:nvPr/>
        </p:nvSpPr>
        <p:spPr bwMode="auto">
          <a:xfrm rot="20600865">
            <a:off x="6751334" y="1330234"/>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3600" b="1" dirty="0" smtClean="0">
                <a:solidFill>
                  <a:schemeClr val="bg1">
                    <a:lumMod val="85000"/>
                  </a:schemeClr>
                </a:solidFill>
                <a:latin typeface="HG丸ｺﾞｼｯｸM-PRO" pitchFamily="50" charset="-128"/>
                <a:ea typeface="HG丸ｺﾞｼｯｸM-PRO" pitchFamily="50" charset="-128"/>
              </a:rPr>
              <a:t>止める！</a:t>
            </a:r>
            <a:endParaRPr lang="ja-JP" altLang="en-US" sz="3600" b="1" dirty="0">
              <a:solidFill>
                <a:schemeClr val="bg1">
                  <a:lumMod val="85000"/>
                </a:schemeClr>
              </a:solidFill>
              <a:latin typeface="HG丸ｺﾞｼｯｸM-PRO" pitchFamily="50" charset="-128"/>
              <a:ea typeface="HG丸ｺﾞｼｯｸM-PRO" pitchFamily="50" charset="-128"/>
            </a:endParaRPr>
          </a:p>
        </p:txBody>
      </p:sp>
      <p:sp>
        <p:nvSpPr>
          <p:cNvPr id="208" name="Text Box 220"/>
          <p:cNvSpPr txBox="1">
            <a:spLocks noChangeArrowheads="1"/>
          </p:cNvSpPr>
          <p:nvPr/>
        </p:nvSpPr>
        <p:spPr bwMode="auto">
          <a:xfrm rot="20600865">
            <a:off x="6751334" y="2463051"/>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3600" b="1" dirty="0" smtClean="0">
                <a:solidFill>
                  <a:schemeClr val="bg1">
                    <a:lumMod val="85000"/>
                  </a:schemeClr>
                </a:solidFill>
                <a:latin typeface="HG丸ｺﾞｼｯｸM-PRO" pitchFamily="50" charset="-128"/>
                <a:ea typeface="HG丸ｺﾞｼｯｸM-PRO" pitchFamily="50" charset="-128"/>
              </a:rPr>
              <a:t>冷やす！</a:t>
            </a:r>
            <a:endParaRPr lang="ja-JP" altLang="en-US" sz="3600" b="1" dirty="0">
              <a:solidFill>
                <a:schemeClr val="bg1">
                  <a:lumMod val="85000"/>
                </a:schemeClr>
              </a:solidFill>
              <a:latin typeface="HG丸ｺﾞｼｯｸM-PRO" pitchFamily="50" charset="-128"/>
              <a:ea typeface="HG丸ｺﾞｼｯｸM-PRO" pitchFamily="50" charset="-128"/>
            </a:endParaRPr>
          </a:p>
        </p:txBody>
      </p:sp>
      <p:sp>
        <p:nvSpPr>
          <p:cNvPr id="209" name="Text Box 220"/>
          <p:cNvSpPr txBox="1">
            <a:spLocks noChangeArrowheads="1"/>
          </p:cNvSpPr>
          <p:nvPr/>
        </p:nvSpPr>
        <p:spPr bwMode="auto">
          <a:xfrm rot="20600865">
            <a:off x="6683228" y="4587157"/>
            <a:ext cx="222800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3600" b="1" dirty="0" smtClean="0">
                <a:solidFill>
                  <a:schemeClr val="bg1">
                    <a:lumMod val="85000"/>
                  </a:schemeClr>
                </a:solidFill>
                <a:latin typeface="HG丸ｺﾞｼｯｸM-PRO" pitchFamily="50" charset="-128"/>
                <a:ea typeface="HG丸ｺﾞｼｯｸM-PRO" pitchFamily="50" charset="-128"/>
              </a:rPr>
              <a:t>閉じ込める</a:t>
            </a:r>
            <a:r>
              <a:rPr lang="en-US" altLang="ja-JP" sz="3600" b="1" dirty="0" smtClean="0">
                <a:solidFill>
                  <a:schemeClr val="bg1">
                    <a:lumMod val="85000"/>
                  </a:schemeClr>
                </a:solidFill>
                <a:latin typeface="HG丸ｺﾞｼｯｸM-PRO" pitchFamily="50" charset="-128"/>
                <a:ea typeface="HG丸ｺﾞｼｯｸM-PRO" pitchFamily="50" charset="-128"/>
              </a:rPr>
              <a:t>…</a:t>
            </a:r>
            <a:r>
              <a:rPr lang="ja-JP" altLang="en-US" sz="3600" b="1" dirty="0" smtClean="0">
                <a:solidFill>
                  <a:schemeClr val="bg1">
                    <a:lumMod val="85000"/>
                  </a:schemeClr>
                </a:solidFill>
                <a:latin typeface="HG丸ｺﾞｼｯｸM-PRO" pitchFamily="50" charset="-128"/>
                <a:ea typeface="HG丸ｺﾞｼｯｸM-PRO" pitchFamily="50" charset="-128"/>
              </a:rPr>
              <a:t>？</a:t>
            </a:r>
            <a:endParaRPr lang="ja-JP" altLang="en-US" sz="3600" b="1" dirty="0">
              <a:solidFill>
                <a:schemeClr val="bg1">
                  <a:lumMod val="85000"/>
                </a:schemeClr>
              </a:solidFill>
              <a:latin typeface="HG丸ｺﾞｼｯｸM-PRO" pitchFamily="50" charset="-128"/>
              <a:ea typeface="HG丸ｺﾞｼｯｸM-PRO" pitchFamily="50" charset="-128"/>
            </a:endParaRPr>
          </a:p>
        </p:txBody>
      </p:sp>
      <p:sp>
        <p:nvSpPr>
          <p:cNvPr id="2" name="タイトル 1"/>
          <p:cNvSpPr>
            <a:spLocks noGrp="1"/>
          </p:cNvSpPr>
          <p:nvPr>
            <p:ph type="title"/>
          </p:nvPr>
        </p:nvSpPr>
        <p:spPr/>
        <p:txBody>
          <a:bodyPr>
            <a:normAutofit/>
          </a:bodyPr>
          <a:lstStyle/>
          <a:p>
            <a:r>
              <a:rPr kumimoji="1" lang="ja-JP" altLang="en-US" sz="4000" dirty="0" smtClean="0">
                <a:latin typeface="HG丸ｺﾞｼｯｸM-PRO" pitchFamily="50" charset="-128"/>
                <a:ea typeface="HG丸ｺﾞｼｯｸM-PRO" pitchFamily="50" charset="-128"/>
              </a:rPr>
              <a:t>安全</a:t>
            </a:r>
            <a:r>
              <a:rPr lang="ja-JP" altLang="en-US" sz="4000" dirty="0">
                <a:latin typeface="HG丸ｺﾞｼｯｸM-PRO" pitchFamily="50" charset="-128"/>
                <a:ea typeface="HG丸ｺﾞｼｯｸM-PRO" pitchFamily="50" charset="-128"/>
              </a:rPr>
              <a:t>と</a:t>
            </a:r>
            <a:r>
              <a:rPr lang="ja-JP" altLang="en-US" sz="4000" dirty="0" smtClean="0">
                <a:latin typeface="HG丸ｺﾞｼｯｸM-PRO" pitchFamily="50" charset="-128"/>
                <a:ea typeface="HG丸ｺﾞｼｯｸM-PRO" pitchFamily="50" charset="-128"/>
              </a:rPr>
              <a:t>思われた軽水炉で・・・</a:t>
            </a:r>
            <a:endParaRPr kumimoji="1" lang="ja-JP" altLang="en-US" sz="4000" dirty="0">
              <a:latin typeface="HG丸ｺﾞｼｯｸM-PRO" pitchFamily="50" charset="-128"/>
              <a:ea typeface="HG丸ｺﾞｼｯｸM-PRO" pitchFamily="50" charset="-128"/>
            </a:endParaRPr>
          </a:p>
        </p:txBody>
      </p:sp>
      <p:sp>
        <p:nvSpPr>
          <p:cNvPr id="4" name="AutoShape 342"/>
          <p:cNvSpPr>
            <a:spLocks noChangeArrowheads="1"/>
          </p:cNvSpPr>
          <p:nvPr/>
        </p:nvSpPr>
        <p:spPr bwMode="auto">
          <a:xfrm>
            <a:off x="3697238" y="4292600"/>
            <a:ext cx="2603500" cy="2016125"/>
          </a:xfrm>
          <a:prstGeom prst="roundRect">
            <a:avLst>
              <a:gd name="adj" fmla="val 16046"/>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5" name="AutoShape 343"/>
          <p:cNvSpPr>
            <a:spLocks noChangeArrowheads="1"/>
          </p:cNvSpPr>
          <p:nvPr/>
        </p:nvSpPr>
        <p:spPr bwMode="auto">
          <a:xfrm>
            <a:off x="3708350" y="3644900"/>
            <a:ext cx="2603500" cy="2663825"/>
          </a:xfrm>
          <a:prstGeom prst="roundRect">
            <a:avLst>
              <a:gd name="adj" fmla="val 16046"/>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6" name="Freeform 323"/>
          <p:cNvSpPr>
            <a:spLocks/>
          </p:cNvSpPr>
          <p:nvPr/>
        </p:nvSpPr>
        <p:spPr bwMode="auto">
          <a:xfrm>
            <a:off x="1258888" y="2312988"/>
            <a:ext cx="1409700" cy="1260475"/>
          </a:xfrm>
          <a:custGeom>
            <a:avLst/>
            <a:gdLst>
              <a:gd name="T0" fmla="*/ 0 w 888"/>
              <a:gd name="T1" fmla="*/ 567 h 748"/>
              <a:gd name="T2" fmla="*/ 363 w 888"/>
              <a:gd name="T3" fmla="*/ 340 h 748"/>
              <a:gd name="T4" fmla="*/ 771 w 888"/>
              <a:gd name="T5" fmla="*/ 23 h 748"/>
              <a:gd name="T6" fmla="*/ 816 w 888"/>
              <a:gd name="T7" fmla="*/ 204 h 748"/>
              <a:gd name="T8" fmla="*/ 680 w 888"/>
              <a:gd name="T9" fmla="*/ 340 h 748"/>
              <a:gd name="T10" fmla="*/ 771 w 888"/>
              <a:gd name="T11" fmla="*/ 431 h 748"/>
              <a:gd name="T12" fmla="*/ 725 w 888"/>
              <a:gd name="T13" fmla="*/ 612 h 748"/>
              <a:gd name="T14" fmla="*/ 767 w 888"/>
              <a:gd name="T15" fmla="*/ 747 h 748"/>
              <a:gd name="T16" fmla="*/ 0 w 888"/>
              <a:gd name="T17" fmla="*/ 748 h 748"/>
              <a:gd name="T18" fmla="*/ 0 w 888"/>
              <a:gd name="T19" fmla="*/ 567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8" h="748">
                <a:moveTo>
                  <a:pt x="0" y="567"/>
                </a:moveTo>
                <a:cubicBezTo>
                  <a:pt x="60" y="499"/>
                  <a:pt x="234" y="431"/>
                  <a:pt x="363" y="340"/>
                </a:cubicBezTo>
                <a:cubicBezTo>
                  <a:pt x="492" y="249"/>
                  <a:pt x="696" y="46"/>
                  <a:pt x="771" y="23"/>
                </a:cubicBezTo>
                <a:cubicBezTo>
                  <a:pt x="846" y="0"/>
                  <a:pt x="831" y="151"/>
                  <a:pt x="816" y="204"/>
                </a:cubicBezTo>
                <a:cubicBezTo>
                  <a:pt x="801" y="257"/>
                  <a:pt x="687" y="302"/>
                  <a:pt x="680" y="340"/>
                </a:cubicBezTo>
                <a:cubicBezTo>
                  <a:pt x="673" y="378"/>
                  <a:pt x="764" y="386"/>
                  <a:pt x="771" y="431"/>
                </a:cubicBezTo>
                <a:cubicBezTo>
                  <a:pt x="778" y="476"/>
                  <a:pt x="726" y="559"/>
                  <a:pt x="725" y="612"/>
                </a:cubicBezTo>
                <a:cubicBezTo>
                  <a:pt x="724" y="665"/>
                  <a:pt x="888" y="724"/>
                  <a:pt x="767" y="747"/>
                </a:cubicBezTo>
                <a:lnTo>
                  <a:pt x="0" y="748"/>
                </a:lnTo>
                <a:lnTo>
                  <a:pt x="0" y="567"/>
                </a:ln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HG丸ｺﾞｼｯｸM-PRO" pitchFamily="50" charset="-128"/>
              <a:ea typeface="HG丸ｺﾞｼｯｸM-PRO" pitchFamily="50" charset="-128"/>
            </a:endParaRPr>
          </a:p>
        </p:txBody>
      </p:sp>
      <p:sp>
        <p:nvSpPr>
          <p:cNvPr id="7" name="Freeform 322"/>
          <p:cNvSpPr>
            <a:spLocks/>
          </p:cNvSpPr>
          <p:nvPr/>
        </p:nvSpPr>
        <p:spPr bwMode="auto">
          <a:xfrm>
            <a:off x="107950" y="2312988"/>
            <a:ext cx="1409700" cy="1260475"/>
          </a:xfrm>
          <a:custGeom>
            <a:avLst/>
            <a:gdLst>
              <a:gd name="T0" fmla="*/ 0 w 888"/>
              <a:gd name="T1" fmla="*/ 567 h 748"/>
              <a:gd name="T2" fmla="*/ 363 w 888"/>
              <a:gd name="T3" fmla="*/ 340 h 748"/>
              <a:gd name="T4" fmla="*/ 771 w 888"/>
              <a:gd name="T5" fmla="*/ 23 h 748"/>
              <a:gd name="T6" fmla="*/ 816 w 888"/>
              <a:gd name="T7" fmla="*/ 204 h 748"/>
              <a:gd name="T8" fmla="*/ 680 w 888"/>
              <a:gd name="T9" fmla="*/ 340 h 748"/>
              <a:gd name="T10" fmla="*/ 771 w 888"/>
              <a:gd name="T11" fmla="*/ 431 h 748"/>
              <a:gd name="T12" fmla="*/ 725 w 888"/>
              <a:gd name="T13" fmla="*/ 612 h 748"/>
              <a:gd name="T14" fmla="*/ 767 w 888"/>
              <a:gd name="T15" fmla="*/ 747 h 748"/>
              <a:gd name="T16" fmla="*/ 0 w 888"/>
              <a:gd name="T17" fmla="*/ 748 h 748"/>
              <a:gd name="T18" fmla="*/ 0 w 888"/>
              <a:gd name="T19" fmla="*/ 567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8" h="748">
                <a:moveTo>
                  <a:pt x="0" y="567"/>
                </a:moveTo>
                <a:cubicBezTo>
                  <a:pt x="60" y="499"/>
                  <a:pt x="234" y="431"/>
                  <a:pt x="363" y="340"/>
                </a:cubicBezTo>
                <a:cubicBezTo>
                  <a:pt x="492" y="249"/>
                  <a:pt x="696" y="46"/>
                  <a:pt x="771" y="23"/>
                </a:cubicBezTo>
                <a:cubicBezTo>
                  <a:pt x="846" y="0"/>
                  <a:pt x="831" y="151"/>
                  <a:pt x="816" y="204"/>
                </a:cubicBezTo>
                <a:cubicBezTo>
                  <a:pt x="801" y="257"/>
                  <a:pt x="687" y="302"/>
                  <a:pt x="680" y="340"/>
                </a:cubicBezTo>
                <a:cubicBezTo>
                  <a:pt x="673" y="378"/>
                  <a:pt x="764" y="386"/>
                  <a:pt x="771" y="431"/>
                </a:cubicBezTo>
                <a:cubicBezTo>
                  <a:pt x="778" y="476"/>
                  <a:pt x="726" y="559"/>
                  <a:pt x="725" y="612"/>
                </a:cubicBezTo>
                <a:cubicBezTo>
                  <a:pt x="724" y="665"/>
                  <a:pt x="888" y="724"/>
                  <a:pt x="767" y="747"/>
                </a:cubicBezTo>
                <a:lnTo>
                  <a:pt x="0" y="748"/>
                </a:lnTo>
                <a:lnTo>
                  <a:pt x="0" y="567"/>
                </a:ln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HG丸ｺﾞｼｯｸM-PRO" pitchFamily="50" charset="-128"/>
              <a:ea typeface="HG丸ｺﾞｼｯｸM-PRO" pitchFamily="50" charset="-128"/>
            </a:endParaRPr>
          </a:p>
        </p:txBody>
      </p:sp>
      <p:sp>
        <p:nvSpPr>
          <p:cNvPr id="8" name="AutoShape 4"/>
          <p:cNvSpPr>
            <a:spLocks noChangeArrowheads="1"/>
          </p:cNvSpPr>
          <p:nvPr/>
        </p:nvSpPr>
        <p:spPr bwMode="auto">
          <a:xfrm>
            <a:off x="3708350" y="2349500"/>
            <a:ext cx="2603500" cy="3959225"/>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9" name="AutoShape 5"/>
          <p:cNvSpPr>
            <a:spLocks noChangeArrowheads="1"/>
          </p:cNvSpPr>
          <p:nvPr/>
        </p:nvSpPr>
        <p:spPr bwMode="auto">
          <a:xfrm>
            <a:off x="3708350" y="4652963"/>
            <a:ext cx="2603500" cy="1655762"/>
          </a:xfrm>
          <a:prstGeom prst="roundRect">
            <a:avLst>
              <a:gd name="adj" fmla="val 16046"/>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0" name="Rectangle 6"/>
          <p:cNvSpPr>
            <a:spLocks noChangeArrowheads="1"/>
          </p:cNvSpPr>
          <p:nvPr/>
        </p:nvSpPr>
        <p:spPr bwMode="auto">
          <a:xfrm>
            <a:off x="3716288" y="4364038"/>
            <a:ext cx="2589212" cy="5048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1" name="AutoShape 7"/>
          <p:cNvSpPr>
            <a:spLocks noChangeArrowheads="1"/>
          </p:cNvSpPr>
          <p:nvPr/>
        </p:nvSpPr>
        <p:spPr bwMode="auto">
          <a:xfrm>
            <a:off x="3563888" y="2205038"/>
            <a:ext cx="2952750" cy="424815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2" name="Rectangle 8"/>
          <p:cNvSpPr>
            <a:spLocks noChangeArrowheads="1"/>
          </p:cNvSpPr>
          <p:nvPr/>
        </p:nvSpPr>
        <p:spPr bwMode="auto">
          <a:xfrm>
            <a:off x="5219650" y="2852738"/>
            <a:ext cx="576263" cy="30972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3" name="Rectangle 9"/>
          <p:cNvSpPr>
            <a:spLocks noChangeArrowheads="1"/>
          </p:cNvSpPr>
          <p:nvPr/>
        </p:nvSpPr>
        <p:spPr bwMode="auto">
          <a:xfrm>
            <a:off x="4140150" y="2852738"/>
            <a:ext cx="576263" cy="30972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nvGrpSpPr>
          <p:cNvPr id="14" name="Group 10"/>
          <p:cNvGrpSpPr>
            <a:grpSpLocks/>
          </p:cNvGrpSpPr>
          <p:nvPr/>
        </p:nvGrpSpPr>
        <p:grpSpPr bwMode="auto">
          <a:xfrm>
            <a:off x="3778200" y="5876925"/>
            <a:ext cx="290513" cy="144463"/>
            <a:chOff x="747" y="3929"/>
            <a:chExt cx="183" cy="91"/>
          </a:xfrm>
        </p:grpSpPr>
        <p:sp>
          <p:nvSpPr>
            <p:cNvPr id="15" name="Oval 11"/>
            <p:cNvSpPr>
              <a:spLocks noChangeArrowheads="1"/>
            </p:cNvSpPr>
            <p:nvPr/>
          </p:nvSpPr>
          <p:spPr bwMode="auto">
            <a:xfrm>
              <a:off x="793" y="3929"/>
              <a:ext cx="91" cy="91"/>
            </a:xfrm>
            <a:prstGeom prst="ellipse">
              <a:avLst/>
            </a:prstGeom>
            <a:gradFill rotWithShape="1">
              <a:gsLst>
                <a:gs pos="0">
                  <a:srgbClr val="33CCFF"/>
                </a:gs>
                <a:gs pos="100000">
                  <a:srgbClr val="33CCFF">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 name="Oval 12"/>
            <p:cNvSpPr>
              <a:spLocks noChangeArrowheads="1"/>
            </p:cNvSpPr>
            <p:nvPr/>
          </p:nvSpPr>
          <p:spPr bwMode="auto">
            <a:xfrm>
              <a:off x="884"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7" name="Oval 13"/>
            <p:cNvSpPr>
              <a:spLocks noChangeArrowheads="1"/>
            </p:cNvSpPr>
            <p:nvPr/>
          </p:nvSpPr>
          <p:spPr bwMode="auto">
            <a:xfrm>
              <a:off x="747"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grpSp>
        <p:nvGrpSpPr>
          <p:cNvPr id="18" name="Group 14"/>
          <p:cNvGrpSpPr>
            <a:grpSpLocks/>
          </p:cNvGrpSpPr>
          <p:nvPr/>
        </p:nvGrpSpPr>
        <p:grpSpPr bwMode="auto">
          <a:xfrm>
            <a:off x="3849638" y="5300663"/>
            <a:ext cx="290512" cy="144462"/>
            <a:chOff x="747" y="3929"/>
            <a:chExt cx="183" cy="91"/>
          </a:xfrm>
        </p:grpSpPr>
        <p:sp>
          <p:nvSpPr>
            <p:cNvPr id="19" name="Oval 15"/>
            <p:cNvSpPr>
              <a:spLocks noChangeArrowheads="1"/>
            </p:cNvSpPr>
            <p:nvPr/>
          </p:nvSpPr>
          <p:spPr bwMode="auto">
            <a:xfrm>
              <a:off x="793" y="3929"/>
              <a:ext cx="91" cy="91"/>
            </a:xfrm>
            <a:prstGeom prst="ellipse">
              <a:avLst/>
            </a:prstGeom>
            <a:gradFill rotWithShape="1">
              <a:gsLst>
                <a:gs pos="0">
                  <a:srgbClr val="33CCFF"/>
                </a:gs>
                <a:gs pos="100000">
                  <a:srgbClr val="33CCFF">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20" name="Oval 16"/>
            <p:cNvSpPr>
              <a:spLocks noChangeArrowheads="1"/>
            </p:cNvSpPr>
            <p:nvPr/>
          </p:nvSpPr>
          <p:spPr bwMode="auto">
            <a:xfrm>
              <a:off x="884"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21" name="Oval 17"/>
            <p:cNvSpPr>
              <a:spLocks noChangeArrowheads="1"/>
            </p:cNvSpPr>
            <p:nvPr/>
          </p:nvSpPr>
          <p:spPr bwMode="auto">
            <a:xfrm>
              <a:off x="747"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grpSp>
        <p:nvGrpSpPr>
          <p:cNvPr id="22" name="Group 42"/>
          <p:cNvGrpSpPr>
            <a:grpSpLocks/>
          </p:cNvGrpSpPr>
          <p:nvPr/>
        </p:nvGrpSpPr>
        <p:grpSpPr bwMode="auto">
          <a:xfrm>
            <a:off x="5868938" y="5445125"/>
            <a:ext cx="290512" cy="144463"/>
            <a:chOff x="747" y="3929"/>
            <a:chExt cx="183" cy="91"/>
          </a:xfrm>
        </p:grpSpPr>
        <p:sp>
          <p:nvSpPr>
            <p:cNvPr id="23" name="Oval 43"/>
            <p:cNvSpPr>
              <a:spLocks noChangeArrowheads="1"/>
            </p:cNvSpPr>
            <p:nvPr/>
          </p:nvSpPr>
          <p:spPr bwMode="auto">
            <a:xfrm>
              <a:off x="793" y="3929"/>
              <a:ext cx="91" cy="91"/>
            </a:xfrm>
            <a:prstGeom prst="ellipse">
              <a:avLst/>
            </a:prstGeom>
            <a:gradFill rotWithShape="1">
              <a:gsLst>
                <a:gs pos="0">
                  <a:srgbClr val="33CCFF"/>
                </a:gs>
                <a:gs pos="100000">
                  <a:srgbClr val="33CCFF">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24" name="Oval 44"/>
            <p:cNvSpPr>
              <a:spLocks noChangeArrowheads="1"/>
            </p:cNvSpPr>
            <p:nvPr/>
          </p:nvSpPr>
          <p:spPr bwMode="auto">
            <a:xfrm>
              <a:off x="884"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25" name="Oval 45"/>
            <p:cNvSpPr>
              <a:spLocks noChangeArrowheads="1"/>
            </p:cNvSpPr>
            <p:nvPr/>
          </p:nvSpPr>
          <p:spPr bwMode="auto">
            <a:xfrm>
              <a:off x="747"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grpSp>
        <p:nvGrpSpPr>
          <p:cNvPr id="26" name="Group 46"/>
          <p:cNvGrpSpPr>
            <a:grpSpLocks/>
          </p:cNvGrpSpPr>
          <p:nvPr/>
        </p:nvGrpSpPr>
        <p:grpSpPr bwMode="auto">
          <a:xfrm>
            <a:off x="5940375" y="4868863"/>
            <a:ext cx="290513" cy="144462"/>
            <a:chOff x="747" y="3929"/>
            <a:chExt cx="183" cy="91"/>
          </a:xfrm>
        </p:grpSpPr>
        <p:sp>
          <p:nvSpPr>
            <p:cNvPr id="27" name="Oval 47"/>
            <p:cNvSpPr>
              <a:spLocks noChangeArrowheads="1"/>
            </p:cNvSpPr>
            <p:nvPr/>
          </p:nvSpPr>
          <p:spPr bwMode="auto">
            <a:xfrm>
              <a:off x="793" y="3929"/>
              <a:ext cx="91" cy="91"/>
            </a:xfrm>
            <a:prstGeom prst="ellipse">
              <a:avLst/>
            </a:prstGeom>
            <a:gradFill rotWithShape="1">
              <a:gsLst>
                <a:gs pos="0">
                  <a:srgbClr val="33CCFF"/>
                </a:gs>
                <a:gs pos="100000">
                  <a:srgbClr val="33CCFF">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28" name="Oval 48"/>
            <p:cNvSpPr>
              <a:spLocks noChangeArrowheads="1"/>
            </p:cNvSpPr>
            <p:nvPr/>
          </p:nvSpPr>
          <p:spPr bwMode="auto">
            <a:xfrm>
              <a:off x="884"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29" name="Oval 49"/>
            <p:cNvSpPr>
              <a:spLocks noChangeArrowheads="1"/>
            </p:cNvSpPr>
            <p:nvPr/>
          </p:nvSpPr>
          <p:spPr bwMode="auto">
            <a:xfrm>
              <a:off x="747"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grpSp>
        <p:nvGrpSpPr>
          <p:cNvPr id="30" name="Group 58"/>
          <p:cNvGrpSpPr>
            <a:grpSpLocks/>
          </p:cNvGrpSpPr>
          <p:nvPr/>
        </p:nvGrpSpPr>
        <p:grpSpPr bwMode="auto">
          <a:xfrm>
            <a:off x="5943550" y="5084763"/>
            <a:ext cx="290513" cy="144462"/>
            <a:chOff x="747" y="3929"/>
            <a:chExt cx="183" cy="91"/>
          </a:xfrm>
        </p:grpSpPr>
        <p:sp>
          <p:nvSpPr>
            <p:cNvPr id="31" name="Oval 59"/>
            <p:cNvSpPr>
              <a:spLocks noChangeArrowheads="1"/>
            </p:cNvSpPr>
            <p:nvPr/>
          </p:nvSpPr>
          <p:spPr bwMode="auto">
            <a:xfrm>
              <a:off x="793" y="3929"/>
              <a:ext cx="91" cy="91"/>
            </a:xfrm>
            <a:prstGeom prst="ellipse">
              <a:avLst/>
            </a:prstGeom>
            <a:gradFill rotWithShape="1">
              <a:gsLst>
                <a:gs pos="0">
                  <a:srgbClr val="33CCFF"/>
                </a:gs>
                <a:gs pos="100000">
                  <a:srgbClr val="33CCFF">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32" name="Oval 60"/>
            <p:cNvSpPr>
              <a:spLocks noChangeArrowheads="1"/>
            </p:cNvSpPr>
            <p:nvPr/>
          </p:nvSpPr>
          <p:spPr bwMode="auto">
            <a:xfrm>
              <a:off x="884"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33" name="Oval 61"/>
            <p:cNvSpPr>
              <a:spLocks noChangeArrowheads="1"/>
            </p:cNvSpPr>
            <p:nvPr/>
          </p:nvSpPr>
          <p:spPr bwMode="auto">
            <a:xfrm>
              <a:off x="747"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grpSp>
        <p:nvGrpSpPr>
          <p:cNvPr id="34" name="Group 74"/>
          <p:cNvGrpSpPr>
            <a:grpSpLocks/>
          </p:cNvGrpSpPr>
          <p:nvPr/>
        </p:nvGrpSpPr>
        <p:grpSpPr bwMode="auto">
          <a:xfrm>
            <a:off x="3782963" y="5732463"/>
            <a:ext cx="290512" cy="144462"/>
            <a:chOff x="747" y="3929"/>
            <a:chExt cx="183" cy="91"/>
          </a:xfrm>
        </p:grpSpPr>
        <p:sp>
          <p:nvSpPr>
            <p:cNvPr id="35" name="Oval 75"/>
            <p:cNvSpPr>
              <a:spLocks noChangeArrowheads="1"/>
            </p:cNvSpPr>
            <p:nvPr/>
          </p:nvSpPr>
          <p:spPr bwMode="auto">
            <a:xfrm>
              <a:off x="793" y="3929"/>
              <a:ext cx="91" cy="91"/>
            </a:xfrm>
            <a:prstGeom prst="ellipse">
              <a:avLst/>
            </a:prstGeom>
            <a:gradFill rotWithShape="1">
              <a:gsLst>
                <a:gs pos="0">
                  <a:srgbClr val="33CCFF"/>
                </a:gs>
                <a:gs pos="100000">
                  <a:srgbClr val="33CCFF">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36" name="Oval 76"/>
            <p:cNvSpPr>
              <a:spLocks noChangeArrowheads="1"/>
            </p:cNvSpPr>
            <p:nvPr/>
          </p:nvSpPr>
          <p:spPr bwMode="auto">
            <a:xfrm>
              <a:off x="884"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37" name="Oval 77"/>
            <p:cNvSpPr>
              <a:spLocks noChangeArrowheads="1"/>
            </p:cNvSpPr>
            <p:nvPr/>
          </p:nvSpPr>
          <p:spPr bwMode="auto">
            <a:xfrm>
              <a:off x="747"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grpSp>
        <p:nvGrpSpPr>
          <p:cNvPr id="38" name="Group 78"/>
          <p:cNvGrpSpPr>
            <a:grpSpLocks/>
          </p:cNvGrpSpPr>
          <p:nvPr/>
        </p:nvGrpSpPr>
        <p:grpSpPr bwMode="auto">
          <a:xfrm>
            <a:off x="3854400" y="5156200"/>
            <a:ext cx="290513" cy="144463"/>
            <a:chOff x="747" y="3929"/>
            <a:chExt cx="183" cy="91"/>
          </a:xfrm>
        </p:grpSpPr>
        <p:sp>
          <p:nvSpPr>
            <p:cNvPr id="39" name="Oval 79"/>
            <p:cNvSpPr>
              <a:spLocks noChangeArrowheads="1"/>
            </p:cNvSpPr>
            <p:nvPr/>
          </p:nvSpPr>
          <p:spPr bwMode="auto">
            <a:xfrm>
              <a:off x="793" y="3929"/>
              <a:ext cx="91" cy="91"/>
            </a:xfrm>
            <a:prstGeom prst="ellipse">
              <a:avLst/>
            </a:prstGeom>
            <a:gradFill rotWithShape="1">
              <a:gsLst>
                <a:gs pos="0">
                  <a:srgbClr val="33CCFF"/>
                </a:gs>
                <a:gs pos="100000">
                  <a:srgbClr val="33CCFF">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40" name="Oval 80"/>
            <p:cNvSpPr>
              <a:spLocks noChangeArrowheads="1"/>
            </p:cNvSpPr>
            <p:nvPr/>
          </p:nvSpPr>
          <p:spPr bwMode="auto">
            <a:xfrm>
              <a:off x="884"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41" name="Oval 81"/>
            <p:cNvSpPr>
              <a:spLocks noChangeArrowheads="1"/>
            </p:cNvSpPr>
            <p:nvPr/>
          </p:nvSpPr>
          <p:spPr bwMode="auto">
            <a:xfrm>
              <a:off x="747"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sp>
        <p:nvSpPr>
          <p:cNvPr id="42" name="AutoShape 98"/>
          <p:cNvSpPr>
            <a:spLocks noChangeArrowheads="1"/>
          </p:cNvSpPr>
          <p:nvPr/>
        </p:nvSpPr>
        <p:spPr bwMode="auto">
          <a:xfrm>
            <a:off x="6011813" y="5661025"/>
            <a:ext cx="792162" cy="647700"/>
          </a:xfrm>
          <a:prstGeom prst="leftArrow">
            <a:avLst>
              <a:gd name="adj1" fmla="val 50000"/>
              <a:gd name="adj2" fmla="val 30576"/>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1400">
                <a:latin typeface="HG丸ｺﾞｼｯｸM-PRO" pitchFamily="50" charset="-128"/>
                <a:ea typeface="HG丸ｺﾞｼｯｸM-PRO" pitchFamily="50" charset="-128"/>
              </a:rPr>
              <a:t>入口</a:t>
            </a:r>
          </a:p>
        </p:txBody>
      </p:sp>
      <p:sp>
        <p:nvSpPr>
          <p:cNvPr id="43" name="AutoShape 99"/>
          <p:cNvSpPr>
            <a:spLocks noChangeArrowheads="1"/>
          </p:cNvSpPr>
          <p:nvPr/>
        </p:nvSpPr>
        <p:spPr bwMode="auto">
          <a:xfrm rot="10800000">
            <a:off x="6084838" y="2420938"/>
            <a:ext cx="792162" cy="576262"/>
          </a:xfrm>
          <a:prstGeom prst="leftArrow">
            <a:avLst>
              <a:gd name="adj1" fmla="val 50000"/>
              <a:gd name="adj2" fmla="val 34366"/>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ja-JP" altLang="en-US" sz="1400">
                <a:latin typeface="HG丸ｺﾞｼｯｸM-PRO" pitchFamily="50" charset="-128"/>
                <a:ea typeface="HG丸ｺﾞｼｯｸM-PRO" pitchFamily="50" charset="-128"/>
              </a:rPr>
              <a:t>出口</a:t>
            </a:r>
          </a:p>
        </p:txBody>
      </p:sp>
      <p:sp>
        <p:nvSpPr>
          <p:cNvPr id="44" name="Rectangle 104" descr="球"/>
          <p:cNvSpPr>
            <a:spLocks noChangeArrowheads="1"/>
          </p:cNvSpPr>
          <p:nvPr/>
        </p:nvSpPr>
        <p:spPr bwMode="auto">
          <a:xfrm>
            <a:off x="5291088" y="5300663"/>
            <a:ext cx="431800" cy="574675"/>
          </a:xfrm>
          <a:prstGeom prst="rect">
            <a:avLst/>
          </a:prstGeom>
          <a:pattFill prst="sphere">
            <a:fgClr>
              <a:schemeClr val="tx1"/>
            </a:fgClr>
            <a:bgClr>
              <a:schemeClr val="bg2"/>
            </a:bgClr>
          </a:patt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45" name="Rectangle 105" descr="球"/>
          <p:cNvSpPr>
            <a:spLocks noChangeArrowheads="1"/>
          </p:cNvSpPr>
          <p:nvPr/>
        </p:nvSpPr>
        <p:spPr bwMode="auto">
          <a:xfrm>
            <a:off x="5291088" y="4652963"/>
            <a:ext cx="431800" cy="574675"/>
          </a:xfrm>
          <a:prstGeom prst="rect">
            <a:avLst/>
          </a:prstGeom>
          <a:pattFill prst="sphere">
            <a:fgClr>
              <a:schemeClr val="tx1"/>
            </a:fgClr>
            <a:bgClr>
              <a:schemeClr val="bg2"/>
            </a:bgClr>
          </a:patt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46" name="Rectangle 106" descr="球"/>
          <p:cNvSpPr>
            <a:spLocks noChangeArrowheads="1"/>
          </p:cNvSpPr>
          <p:nvPr/>
        </p:nvSpPr>
        <p:spPr bwMode="auto">
          <a:xfrm>
            <a:off x="5291088" y="4003675"/>
            <a:ext cx="431800" cy="574675"/>
          </a:xfrm>
          <a:prstGeom prst="rect">
            <a:avLst/>
          </a:prstGeom>
          <a:pattFill prst="sphere">
            <a:fgClr>
              <a:srgbClr val="FF9900"/>
            </a:fgClr>
            <a:bgClr>
              <a:srgbClr val="FFCC00"/>
            </a:bgClr>
          </a:patt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47" name="Rectangle 107" descr="球"/>
          <p:cNvSpPr>
            <a:spLocks noChangeArrowheads="1"/>
          </p:cNvSpPr>
          <p:nvPr/>
        </p:nvSpPr>
        <p:spPr bwMode="auto">
          <a:xfrm>
            <a:off x="5291088" y="3357563"/>
            <a:ext cx="431800" cy="574675"/>
          </a:xfrm>
          <a:prstGeom prst="rect">
            <a:avLst/>
          </a:prstGeom>
          <a:pattFill prst="sphere">
            <a:fgClr>
              <a:srgbClr val="FF0000"/>
            </a:fgClr>
            <a:bgClr>
              <a:srgbClr val="FF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48" name="Rectangle 108" descr="球"/>
          <p:cNvSpPr>
            <a:spLocks noChangeArrowheads="1"/>
          </p:cNvSpPr>
          <p:nvPr/>
        </p:nvSpPr>
        <p:spPr bwMode="auto">
          <a:xfrm>
            <a:off x="4211588" y="5302250"/>
            <a:ext cx="431800" cy="574675"/>
          </a:xfrm>
          <a:prstGeom prst="rect">
            <a:avLst/>
          </a:prstGeom>
          <a:pattFill prst="sphere">
            <a:fgClr>
              <a:schemeClr val="tx1"/>
            </a:fgClr>
            <a:bgClr>
              <a:schemeClr val="bg2"/>
            </a:bgClr>
          </a:patt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49" name="Rectangle 109" descr="球"/>
          <p:cNvSpPr>
            <a:spLocks noChangeArrowheads="1"/>
          </p:cNvSpPr>
          <p:nvPr/>
        </p:nvSpPr>
        <p:spPr bwMode="auto">
          <a:xfrm>
            <a:off x="4211588" y="4654550"/>
            <a:ext cx="431800" cy="574675"/>
          </a:xfrm>
          <a:prstGeom prst="rect">
            <a:avLst/>
          </a:prstGeom>
          <a:pattFill prst="sphere">
            <a:fgClr>
              <a:schemeClr val="tx1"/>
            </a:fgClr>
            <a:bgClr>
              <a:schemeClr val="bg2"/>
            </a:bgClr>
          </a:patt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50" name="Rectangle 110" descr="球"/>
          <p:cNvSpPr>
            <a:spLocks noChangeArrowheads="1"/>
          </p:cNvSpPr>
          <p:nvPr/>
        </p:nvSpPr>
        <p:spPr bwMode="auto">
          <a:xfrm>
            <a:off x="4211588" y="4005263"/>
            <a:ext cx="431800" cy="574675"/>
          </a:xfrm>
          <a:prstGeom prst="rect">
            <a:avLst/>
          </a:prstGeom>
          <a:pattFill prst="sphere">
            <a:fgClr>
              <a:srgbClr val="FF9900"/>
            </a:fgClr>
            <a:bgClr>
              <a:srgbClr val="FFCC00"/>
            </a:bgClr>
          </a:patt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51" name="Rectangle 111" descr="球"/>
          <p:cNvSpPr>
            <a:spLocks noChangeArrowheads="1"/>
          </p:cNvSpPr>
          <p:nvPr/>
        </p:nvSpPr>
        <p:spPr bwMode="auto">
          <a:xfrm>
            <a:off x="4211588" y="3359150"/>
            <a:ext cx="431800" cy="574675"/>
          </a:xfrm>
          <a:prstGeom prst="rect">
            <a:avLst/>
          </a:prstGeom>
          <a:pattFill prst="sphere">
            <a:fgClr>
              <a:srgbClr val="FF0000"/>
            </a:fgClr>
            <a:bgClr>
              <a:srgbClr val="FF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52" name="Oval 112"/>
          <p:cNvSpPr>
            <a:spLocks noChangeArrowheads="1"/>
          </p:cNvSpPr>
          <p:nvPr/>
        </p:nvSpPr>
        <p:spPr bwMode="auto">
          <a:xfrm>
            <a:off x="4284613" y="3500438"/>
            <a:ext cx="142875" cy="142875"/>
          </a:xfrm>
          <a:prstGeom prst="ellipse">
            <a:avLst/>
          </a:prstGeom>
          <a:solidFill>
            <a:srgbClr val="FF9900"/>
          </a:solidFill>
          <a:ln w="9525">
            <a:solidFill>
              <a:schemeClr val="tx1"/>
            </a:solidFill>
            <a:round/>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53" name="Oval 113"/>
          <p:cNvSpPr>
            <a:spLocks noChangeArrowheads="1"/>
          </p:cNvSpPr>
          <p:nvPr/>
        </p:nvSpPr>
        <p:spPr bwMode="auto">
          <a:xfrm>
            <a:off x="4427488" y="3717925"/>
            <a:ext cx="142875" cy="142875"/>
          </a:xfrm>
          <a:prstGeom prst="ellipse">
            <a:avLst/>
          </a:prstGeom>
          <a:solidFill>
            <a:srgbClr val="FFFF00"/>
          </a:solidFill>
          <a:ln w="9525">
            <a:solidFill>
              <a:schemeClr val="tx1"/>
            </a:solidFill>
            <a:round/>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54" name="AutoShape 114"/>
          <p:cNvSpPr>
            <a:spLocks noChangeArrowheads="1"/>
          </p:cNvSpPr>
          <p:nvPr/>
        </p:nvSpPr>
        <p:spPr bwMode="auto">
          <a:xfrm>
            <a:off x="4284613" y="4149725"/>
            <a:ext cx="142875" cy="142875"/>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55" name="AutoShape 115"/>
          <p:cNvSpPr>
            <a:spLocks noChangeArrowheads="1"/>
          </p:cNvSpPr>
          <p:nvPr/>
        </p:nvSpPr>
        <p:spPr bwMode="auto">
          <a:xfrm rot="10800000">
            <a:off x="4284613" y="4076700"/>
            <a:ext cx="142875" cy="142875"/>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56" name="AutoShape 116"/>
          <p:cNvSpPr>
            <a:spLocks noChangeArrowheads="1"/>
          </p:cNvSpPr>
          <p:nvPr/>
        </p:nvSpPr>
        <p:spPr bwMode="auto">
          <a:xfrm>
            <a:off x="4429075" y="4583113"/>
            <a:ext cx="142875" cy="142875"/>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57" name="AutoShape 117"/>
          <p:cNvSpPr>
            <a:spLocks noChangeArrowheads="1"/>
          </p:cNvSpPr>
          <p:nvPr/>
        </p:nvSpPr>
        <p:spPr bwMode="auto">
          <a:xfrm rot="10800000">
            <a:off x="4429075" y="4510088"/>
            <a:ext cx="142875" cy="142875"/>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58" name="Oval 118"/>
          <p:cNvSpPr>
            <a:spLocks noChangeArrowheads="1"/>
          </p:cNvSpPr>
          <p:nvPr/>
        </p:nvSpPr>
        <p:spPr bwMode="auto">
          <a:xfrm>
            <a:off x="4284613" y="5014913"/>
            <a:ext cx="142875" cy="142875"/>
          </a:xfrm>
          <a:prstGeom prst="ellipse">
            <a:avLst/>
          </a:prstGeom>
          <a:solidFill>
            <a:srgbClr val="FF9900"/>
          </a:solidFill>
          <a:ln w="9525">
            <a:solidFill>
              <a:schemeClr val="tx1"/>
            </a:solidFill>
            <a:round/>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59" name="Oval 119"/>
          <p:cNvSpPr>
            <a:spLocks noChangeArrowheads="1"/>
          </p:cNvSpPr>
          <p:nvPr/>
        </p:nvSpPr>
        <p:spPr bwMode="auto">
          <a:xfrm>
            <a:off x="5364113" y="4076700"/>
            <a:ext cx="142875" cy="142875"/>
          </a:xfrm>
          <a:prstGeom prst="ellipse">
            <a:avLst/>
          </a:prstGeom>
          <a:solidFill>
            <a:srgbClr val="FF9900"/>
          </a:solidFill>
          <a:ln w="9525">
            <a:solidFill>
              <a:schemeClr val="tx1"/>
            </a:solidFill>
            <a:round/>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60" name="Oval 120"/>
          <p:cNvSpPr>
            <a:spLocks noChangeArrowheads="1"/>
          </p:cNvSpPr>
          <p:nvPr/>
        </p:nvSpPr>
        <p:spPr bwMode="auto">
          <a:xfrm>
            <a:off x="5506988" y="4294188"/>
            <a:ext cx="142875" cy="142875"/>
          </a:xfrm>
          <a:prstGeom prst="ellipse">
            <a:avLst/>
          </a:prstGeom>
          <a:solidFill>
            <a:srgbClr val="FFFF00"/>
          </a:solidFill>
          <a:ln w="9525">
            <a:solidFill>
              <a:schemeClr val="tx1"/>
            </a:solidFill>
            <a:round/>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61" name="AutoShape 121"/>
          <p:cNvSpPr>
            <a:spLocks noChangeArrowheads="1"/>
          </p:cNvSpPr>
          <p:nvPr/>
        </p:nvSpPr>
        <p:spPr bwMode="auto">
          <a:xfrm>
            <a:off x="5364113" y="4725988"/>
            <a:ext cx="142875" cy="142875"/>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62" name="AutoShape 122"/>
          <p:cNvSpPr>
            <a:spLocks noChangeArrowheads="1"/>
          </p:cNvSpPr>
          <p:nvPr/>
        </p:nvSpPr>
        <p:spPr bwMode="auto">
          <a:xfrm rot="10800000">
            <a:off x="5364113" y="4652963"/>
            <a:ext cx="142875" cy="142875"/>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63" name="AutoShape 123"/>
          <p:cNvSpPr>
            <a:spLocks noChangeArrowheads="1"/>
          </p:cNvSpPr>
          <p:nvPr/>
        </p:nvSpPr>
        <p:spPr bwMode="auto">
          <a:xfrm>
            <a:off x="5508575" y="5159375"/>
            <a:ext cx="142875" cy="142875"/>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64" name="AutoShape 124"/>
          <p:cNvSpPr>
            <a:spLocks noChangeArrowheads="1"/>
          </p:cNvSpPr>
          <p:nvPr/>
        </p:nvSpPr>
        <p:spPr bwMode="auto">
          <a:xfrm rot="10800000">
            <a:off x="5508575" y="5086350"/>
            <a:ext cx="142875" cy="142875"/>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w="9525">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65" name="Oval 125"/>
          <p:cNvSpPr>
            <a:spLocks noChangeArrowheads="1"/>
          </p:cNvSpPr>
          <p:nvPr/>
        </p:nvSpPr>
        <p:spPr bwMode="auto">
          <a:xfrm>
            <a:off x="5364113" y="5591175"/>
            <a:ext cx="142875" cy="142875"/>
          </a:xfrm>
          <a:prstGeom prst="ellipse">
            <a:avLst/>
          </a:prstGeom>
          <a:solidFill>
            <a:srgbClr val="FF9900"/>
          </a:solidFill>
          <a:ln w="9525">
            <a:solidFill>
              <a:schemeClr val="tx1"/>
            </a:solidFill>
            <a:round/>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grpSp>
        <p:nvGrpSpPr>
          <p:cNvPr id="66" name="Group 142"/>
          <p:cNvGrpSpPr>
            <a:grpSpLocks/>
          </p:cNvGrpSpPr>
          <p:nvPr/>
        </p:nvGrpSpPr>
        <p:grpSpPr bwMode="auto">
          <a:xfrm>
            <a:off x="4787850" y="5876925"/>
            <a:ext cx="290513" cy="144463"/>
            <a:chOff x="747" y="3929"/>
            <a:chExt cx="183" cy="91"/>
          </a:xfrm>
        </p:grpSpPr>
        <p:sp>
          <p:nvSpPr>
            <p:cNvPr id="67" name="Oval 143"/>
            <p:cNvSpPr>
              <a:spLocks noChangeArrowheads="1"/>
            </p:cNvSpPr>
            <p:nvPr/>
          </p:nvSpPr>
          <p:spPr bwMode="auto">
            <a:xfrm>
              <a:off x="793" y="3929"/>
              <a:ext cx="91" cy="91"/>
            </a:xfrm>
            <a:prstGeom prst="ellipse">
              <a:avLst/>
            </a:prstGeom>
            <a:gradFill rotWithShape="1">
              <a:gsLst>
                <a:gs pos="0">
                  <a:srgbClr val="33CCFF"/>
                </a:gs>
                <a:gs pos="100000">
                  <a:srgbClr val="33CCFF">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68" name="Oval 144"/>
            <p:cNvSpPr>
              <a:spLocks noChangeArrowheads="1"/>
            </p:cNvSpPr>
            <p:nvPr/>
          </p:nvSpPr>
          <p:spPr bwMode="auto">
            <a:xfrm>
              <a:off x="884"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69" name="Oval 145"/>
            <p:cNvSpPr>
              <a:spLocks noChangeArrowheads="1"/>
            </p:cNvSpPr>
            <p:nvPr/>
          </p:nvSpPr>
          <p:spPr bwMode="auto">
            <a:xfrm>
              <a:off x="747"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grpSp>
        <p:nvGrpSpPr>
          <p:cNvPr id="70" name="Group 146"/>
          <p:cNvGrpSpPr>
            <a:grpSpLocks/>
          </p:cNvGrpSpPr>
          <p:nvPr/>
        </p:nvGrpSpPr>
        <p:grpSpPr bwMode="auto">
          <a:xfrm>
            <a:off x="4859288" y="5300663"/>
            <a:ext cx="290512" cy="144462"/>
            <a:chOff x="747" y="3929"/>
            <a:chExt cx="183" cy="91"/>
          </a:xfrm>
        </p:grpSpPr>
        <p:sp>
          <p:nvSpPr>
            <p:cNvPr id="71" name="Oval 147"/>
            <p:cNvSpPr>
              <a:spLocks noChangeArrowheads="1"/>
            </p:cNvSpPr>
            <p:nvPr/>
          </p:nvSpPr>
          <p:spPr bwMode="auto">
            <a:xfrm>
              <a:off x="793" y="3929"/>
              <a:ext cx="91" cy="91"/>
            </a:xfrm>
            <a:prstGeom prst="ellipse">
              <a:avLst/>
            </a:prstGeom>
            <a:gradFill rotWithShape="1">
              <a:gsLst>
                <a:gs pos="0">
                  <a:srgbClr val="33CCFF"/>
                </a:gs>
                <a:gs pos="100000">
                  <a:srgbClr val="33CCFF">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72" name="Oval 148"/>
            <p:cNvSpPr>
              <a:spLocks noChangeArrowheads="1"/>
            </p:cNvSpPr>
            <p:nvPr/>
          </p:nvSpPr>
          <p:spPr bwMode="auto">
            <a:xfrm>
              <a:off x="884"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73" name="Oval 149"/>
            <p:cNvSpPr>
              <a:spLocks noChangeArrowheads="1"/>
            </p:cNvSpPr>
            <p:nvPr/>
          </p:nvSpPr>
          <p:spPr bwMode="auto">
            <a:xfrm>
              <a:off x="747"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sp>
        <p:nvSpPr>
          <p:cNvPr id="74" name="Oval 150"/>
          <p:cNvSpPr>
            <a:spLocks noChangeArrowheads="1"/>
          </p:cNvSpPr>
          <p:nvPr/>
        </p:nvSpPr>
        <p:spPr bwMode="auto">
          <a:xfrm>
            <a:off x="4356050" y="5373688"/>
            <a:ext cx="142875" cy="142875"/>
          </a:xfrm>
          <a:prstGeom prst="ellipse">
            <a:avLst/>
          </a:prstGeom>
          <a:solidFill>
            <a:srgbClr val="FF0000"/>
          </a:solidFill>
          <a:ln w="9525">
            <a:solidFill>
              <a:schemeClr val="tx1"/>
            </a:solidFill>
            <a:round/>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75" name="Oval 151"/>
          <p:cNvSpPr>
            <a:spLocks noChangeArrowheads="1"/>
          </p:cNvSpPr>
          <p:nvPr/>
        </p:nvSpPr>
        <p:spPr bwMode="auto">
          <a:xfrm>
            <a:off x="5437138" y="5372100"/>
            <a:ext cx="142875" cy="142875"/>
          </a:xfrm>
          <a:prstGeom prst="ellipse">
            <a:avLst/>
          </a:prstGeom>
          <a:solidFill>
            <a:srgbClr val="FF0000"/>
          </a:solidFill>
          <a:ln w="9525">
            <a:solidFill>
              <a:schemeClr val="tx1"/>
            </a:solidFill>
            <a:round/>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grpSp>
        <p:nvGrpSpPr>
          <p:cNvPr id="76" name="Group 152"/>
          <p:cNvGrpSpPr>
            <a:grpSpLocks/>
          </p:cNvGrpSpPr>
          <p:nvPr/>
        </p:nvGrpSpPr>
        <p:grpSpPr bwMode="auto">
          <a:xfrm>
            <a:off x="5580013" y="6021388"/>
            <a:ext cx="290512" cy="144462"/>
            <a:chOff x="747" y="3929"/>
            <a:chExt cx="183" cy="91"/>
          </a:xfrm>
        </p:grpSpPr>
        <p:sp>
          <p:nvSpPr>
            <p:cNvPr id="77" name="Oval 153"/>
            <p:cNvSpPr>
              <a:spLocks noChangeArrowheads="1"/>
            </p:cNvSpPr>
            <p:nvPr/>
          </p:nvSpPr>
          <p:spPr bwMode="auto">
            <a:xfrm>
              <a:off x="793" y="3929"/>
              <a:ext cx="91" cy="91"/>
            </a:xfrm>
            <a:prstGeom prst="ellipse">
              <a:avLst/>
            </a:prstGeom>
            <a:gradFill rotWithShape="1">
              <a:gsLst>
                <a:gs pos="0">
                  <a:srgbClr val="33CCFF"/>
                </a:gs>
                <a:gs pos="100000">
                  <a:srgbClr val="33CCFF">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78" name="Oval 154"/>
            <p:cNvSpPr>
              <a:spLocks noChangeArrowheads="1"/>
            </p:cNvSpPr>
            <p:nvPr/>
          </p:nvSpPr>
          <p:spPr bwMode="auto">
            <a:xfrm>
              <a:off x="884"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79" name="Oval 155"/>
            <p:cNvSpPr>
              <a:spLocks noChangeArrowheads="1"/>
            </p:cNvSpPr>
            <p:nvPr/>
          </p:nvSpPr>
          <p:spPr bwMode="auto">
            <a:xfrm>
              <a:off x="747" y="3974"/>
              <a:ext cx="46" cy="46"/>
            </a:xfrm>
            <a:prstGeom prst="ellipse">
              <a:avLst/>
            </a:prstGeom>
            <a:gradFill rotWithShape="1">
              <a:gsLst>
                <a:gs pos="0">
                  <a:srgbClr val="FFCC00"/>
                </a:gs>
                <a:gs pos="100000">
                  <a:srgbClr val="FFCC00">
                    <a:gamma/>
                    <a:shade val="46275"/>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sp>
        <p:nvSpPr>
          <p:cNvPr id="80" name="AutoShape 156"/>
          <p:cNvSpPr>
            <a:spLocks noChangeArrowheads="1"/>
          </p:cNvSpPr>
          <p:nvPr/>
        </p:nvSpPr>
        <p:spPr bwMode="auto">
          <a:xfrm>
            <a:off x="5435550" y="4510088"/>
            <a:ext cx="252413" cy="503237"/>
          </a:xfrm>
          <a:prstGeom prst="lightningBolt">
            <a:avLst/>
          </a:prstGeom>
          <a:solidFill>
            <a:srgbClr val="FFFF00"/>
          </a:solidFill>
          <a:ln w="9525" algn="ctr">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81" name="AutoShape 157"/>
          <p:cNvSpPr>
            <a:spLocks noChangeArrowheads="1"/>
          </p:cNvSpPr>
          <p:nvPr/>
        </p:nvSpPr>
        <p:spPr bwMode="auto">
          <a:xfrm>
            <a:off x="4248100" y="3646488"/>
            <a:ext cx="252413" cy="503237"/>
          </a:xfrm>
          <a:prstGeom prst="lightningBolt">
            <a:avLst/>
          </a:prstGeom>
          <a:solidFill>
            <a:srgbClr val="FFFF00"/>
          </a:solidFill>
          <a:ln w="9525" algn="ctr">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82" name="Oval 158"/>
          <p:cNvSpPr>
            <a:spLocks noChangeArrowheads="1"/>
          </p:cNvSpPr>
          <p:nvPr/>
        </p:nvSpPr>
        <p:spPr bwMode="auto">
          <a:xfrm>
            <a:off x="4286200" y="2924175"/>
            <a:ext cx="142875" cy="142875"/>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83" name="Oval 159"/>
          <p:cNvSpPr>
            <a:spLocks noChangeArrowheads="1"/>
          </p:cNvSpPr>
          <p:nvPr/>
        </p:nvSpPr>
        <p:spPr bwMode="auto">
          <a:xfrm>
            <a:off x="4284613" y="3070225"/>
            <a:ext cx="142875" cy="142875"/>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84" name="Oval 160"/>
          <p:cNvSpPr>
            <a:spLocks noChangeArrowheads="1"/>
          </p:cNvSpPr>
          <p:nvPr/>
        </p:nvSpPr>
        <p:spPr bwMode="auto">
          <a:xfrm>
            <a:off x="4427488" y="2925763"/>
            <a:ext cx="142875" cy="142875"/>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85" name="Oval 161"/>
          <p:cNvSpPr>
            <a:spLocks noChangeArrowheads="1"/>
          </p:cNvSpPr>
          <p:nvPr/>
        </p:nvSpPr>
        <p:spPr bwMode="auto">
          <a:xfrm>
            <a:off x="4429075" y="3141663"/>
            <a:ext cx="142875" cy="142875"/>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86" name="Oval 162"/>
          <p:cNvSpPr>
            <a:spLocks noChangeArrowheads="1"/>
          </p:cNvSpPr>
          <p:nvPr/>
        </p:nvSpPr>
        <p:spPr bwMode="auto">
          <a:xfrm>
            <a:off x="5365700" y="2925763"/>
            <a:ext cx="142875" cy="142875"/>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87" name="Oval 163"/>
          <p:cNvSpPr>
            <a:spLocks noChangeArrowheads="1"/>
          </p:cNvSpPr>
          <p:nvPr/>
        </p:nvSpPr>
        <p:spPr bwMode="auto">
          <a:xfrm>
            <a:off x="5365700" y="3070225"/>
            <a:ext cx="142875" cy="142875"/>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88" name="Oval 164"/>
          <p:cNvSpPr>
            <a:spLocks noChangeArrowheads="1"/>
          </p:cNvSpPr>
          <p:nvPr/>
        </p:nvSpPr>
        <p:spPr bwMode="auto">
          <a:xfrm>
            <a:off x="5508575" y="2925763"/>
            <a:ext cx="142875" cy="142875"/>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89" name="Oval 165"/>
          <p:cNvSpPr>
            <a:spLocks noChangeArrowheads="1"/>
          </p:cNvSpPr>
          <p:nvPr/>
        </p:nvSpPr>
        <p:spPr bwMode="auto">
          <a:xfrm>
            <a:off x="5508575" y="3213100"/>
            <a:ext cx="142875" cy="142875"/>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90" name="Rectangle 206"/>
          <p:cNvSpPr>
            <a:spLocks noChangeArrowheads="1"/>
          </p:cNvSpPr>
          <p:nvPr/>
        </p:nvSpPr>
        <p:spPr bwMode="auto">
          <a:xfrm>
            <a:off x="4140150" y="2852738"/>
            <a:ext cx="73025" cy="3097212"/>
          </a:xfrm>
          <a:prstGeom prst="rect">
            <a:avLst/>
          </a:prstGeom>
          <a:gradFill rotWithShape="1">
            <a:gsLst>
              <a:gs pos="0">
                <a:srgbClr val="FF0000"/>
              </a:gs>
              <a:gs pos="100000">
                <a:schemeClr val="bg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91" name="Rectangle 207"/>
          <p:cNvSpPr>
            <a:spLocks noChangeArrowheads="1"/>
          </p:cNvSpPr>
          <p:nvPr/>
        </p:nvSpPr>
        <p:spPr bwMode="auto">
          <a:xfrm>
            <a:off x="4643388" y="2852738"/>
            <a:ext cx="73025" cy="3097212"/>
          </a:xfrm>
          <a:prstGeom prst="rect">
            <a:avLst/>
          </a:prstGeom>
          <a:gradFill rotWithShape="1">
            <a:gsLst>
              <a:gs pos="0">
                <a:srgbClr val="FF0000"/>
              </a:gs>
              <a:gs pos="100000">
                <a:schemeClr val="bg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92" name="Rectangle 208"/>
          <p:cNvSpPr>
            <a:spLocks noChangeArrowheads="1"/>
          </p:cNvSpPr>
          <p:nvPr/>
        </p:nvSpPr>
        <p:spPr bwMode="auto">
          <a:xfrm>
            <a:off x="5219650" y="2852738"/>
            <a:ext cx="73025" cy="3097212"/>
          </a:xfrm>
          <a:prstGeom prst="rect">
            <a:avLst/>
          </a:prstGeom>
          <a:gradFill rotWithShape="1">
            <a:gsLst>
              <a:gs pos="0">
                <a:srgbClr val="FF0000"/>
              </a:gs>
              <a:gs pos="100000">
                <a:schemeClr val="bg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93" name="Rectangle 209"/>
          <p:cNvSpPr>
            <a:spLocks noChangeArrowheads="1"/>
          </p:cNvSpPr>
          <p:nvPr/>
        </p:nvSpPr>
        <p:spPr bwMode="auto">
          <a:xfrm>
            <a:off x="5722888" y="2852738"/>
            <a:ext cx="73025" cy="3097212"/>
          </a:xfrm>
          <a:prstGeom prst="rect">
            <a:avLst/>
          </a:prstGeom>
          <a:gradFill rotWithShape="1">
            <a:gsLst>
              <a:gs pos="0">
                <a:srgbClr val="FF0000"/>
              </a:gs>
              <a:gs pos="100000">
                <a:schemeClr val="bg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94" name="AutoShape 210"/>
          <p:cNvSpPr>
            <a:spLocks noChangeArrowheads="1"/>
          </p:cNvSpPr>
          <p:nvPr/>
        </p:nvSpPr>
        <p:spPr bwMode="auto">
          <a:xfrm flipH="1">
            <a:off x="4464000" y="3648075"/>
            <a:ext cx="252413" cy="501650"/>
          </a:xfrm>
          <a:prstGeom prst="lightningBolt">
            <a:avLst/>
          </a:prstGeom>
          <a:solidFill>
            <a:srgbClr val="FFFF00"/>
          </a:solidFill>
          <a:ln w="9525" algn="ctr">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95" name="AutoShape 211"/>
          <p:cNvSpPr>
            <a:spLocks noChangeArrowheads="1"/>
          </p:cNvSpPr>
          <p:nvPr/>
        </p:nvSpPr>
        <p:spPr bwMode="auto">
          <a:xfrm flipH="1">
            <a:off x="5651450" y="4510088"/>
            <a:ext cx="252413" cy="503237"/>
          </a:xfrm>
          <a:prstGeom prst="lightningBolt">
            <a:avLst/>
          </a:prstGeom>
          <a:solidFill>
            <a:srgbClr val="FFFF00"/>
          </a:solidFill>
          <a:ln w="9525" algn="ctr">
            <a:solidFill>
              <a:schemeClr val="tx1"/>
            </a:solidFill>
            <a:miter lim="800000"/>
            <a:headEnd/>
            <a:tailEnd/>
          </a:ln>
          <a:effectLst>
            <a:outerShdw dist="35921" dir="2700000" algn="ctr" rotWithShape="0">
              <a:schemeClr val="bg1"/>
            </a:outerShdw>
          </a:effectLst>
        </p:spPr>
        <p:txBody>
          <a:bodyPr wrap="none" anchor="ctr"/>
          <a:lstStyle/>
          <a:p>
            <a:endParaRPr lang="ja-JP" altLang="en-US">
              <a:latin typeface="HG丸ｺﾞｼｯｸM-PRO" pitchFamily="50" charset="-128"/>
              <a:ea typeface="HG丸ｺﾞｼｯｸM-PRO" pitchFamily="50" charset="-128"/>
            </a:endParaRPr>
          </a:p>
        </p:txBody>
      </p:sp>
      <p:sp>
        <p:nvSpPr>
          <p:cNvPr id="96" name="AutoShape 212"/>
          <p:cNvSpPr>
            <a:spLocks noChangeArrowheads="1"/>
          </p:cNvSpPr>
          <p:nvPr/>
        </p:nvSpPr>
        <p:spPr bwMode="auto">
          <a:xfrm rot="2700000">
            <a:off x="6011813" y="2205038"/>
            <a:ext cx="936625" cy="936625"/>
          </a:xfrm>
          <a:prstGeom prst="plus">
            <a:avLst>
              <a:gd name="adj" fmla="val 4677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97" name="AutoShape 213"/>
          <p:cNvSpPr>
            <a:spLocks noChangeArrowheads="1"/>
          </p:cNvSpPr>
          <p:nvPr/>
        </p:nvSpPr>
        <p:spPr bwMode="auto">
          <a:xfrm rot="2700000">
            <a:off x="6011813" y="5445125"/>
            <a:ext cx="936625" cy="936625"/>
          </a:xfrm>
          <a:prstGeom prst="plus">
            <a:avLst>
              <a:gd name="adj" fmla="val 4677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98" name="AutoShape 214"/>
          <p:cNvSpPr>
            <a:spLocks noChangeArrowheads="1"/>
          </p:cNvSpPr>
          <p:nvPr/>
        </p:nvSpPr>
        <p:spPr bwMode="auto">
          <a:xfrm flipV="1">
            <a:off x="4067175" y="1700213"/>
            <a:ext cx="504825" cy="4318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99" name="Rectangle 215"/>
          <p:cNvSpPr>
            <a:spLocks noChangeArrowheads="1"/>
          </p:cNvSpPr>
          <p:nvPr/>
        </p:nvSpPr>
        <p:spPr bwMode="auto">
          <a:xfrm>
            <a:off x="2627313" y="1700213"/>
            <a:ext cx="1584325" cy="14446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00" name="Rectangle 216"/>
          <p:cNvSpPr>
            <a:spLocks noChangeArrowheads="1"/>
          </p:cNvSpPr>
          <p:nvPr/>
        </p:nvSpPr>
        <p:spPr bwMode="auto">
          <a:xfrm rot="5400000">
            <a:off x="1979612" y="2492376"/>
            <a:ext cx="1439863" cy="14446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01" name="Rectangle 217"/>
          <p:cNvSpPr>
            <a:spLocks noChangeArrowheads="1"/>
          </p:cNvSpPr>
          <p:nvPr/>
        </p:nvSpPr>
        <p:spPr bwMode="auto">
          <a:xfrm>
            <a:off x="900113" y="3140075"/>
            <a:ext cx="1871662" cy="14446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02" name="Oval 218"/>
          <p:cNvSpPr>
            <a:spLocks noChangeArrowheads="1"/>
          </p:cNvSpPr>
          <p:nvPr/>
        </p:nvSpPr>
        <p:spPr bwMode="auto">
          <a:xfrm>
            <a:off x="1692275" y="2852738"/>
            <a:ext cx="647700" cy="647700"/>
          </a:xfrm>
          <a:prstGeom prst="ellipse">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a:latin typeface="HG丸ｺﾞｼｯｸM-PRO" pitchFamily="50" charset="-128"/>
                <a:ea typeface="HG丸ｺﾞｼｯｸM-PRO" pitchFamily="50" charset="-128"/>
              </a:rPr>
              <a:t>P</a:t>
            </a:r>
          </a:p>
        </p:txBody>
      </p:sp>
      <p:sp>
        <p:nvSpPr>
          <p:cNvPr id="103" name="Oval 219"/>
          <p:cNvSpPr>
            <a:spLocks noChangeArrowheads="1"/>
          </p:cNvSpPr>
          <p:nvPr/>
        </p:nvSpPr>
        <p:spPr bwMode="auto">
          <a:xfrm>
            <a:off x="560388" y="2852738"/>
            <a:ext cx="647700" cy="647700"/>
          </a:xfrm>
          <a:prstGeom prst="ellipse">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a:latin typeface="HG丸ｺﾞｼｯｸM-PRO" pitchFamily="50" charset="-128"/>
                <a:ea typeface="HG丸ｺﾞｼｯｸM-PRO" pitchFamily="50" charset="-128"/>
              </a:rPr>
              <a:t>D/G</a:t>
            </a:r>
          </a:p>
        </p:txBody>
      </p:sp>
      <p:sp>
        <p:nvSpPr>
          <p:cNvPr id="104" name="Text Box 220"/>
          <p:cNvSpPr txBox="1">
            <a:spLocks noChangeArrowheads="1"/>
          </p:cNvSpPr>
          <p:nvPr/>
        </p:nvSpPr>
        <p:spPr bwMode="auto">
          <a:xfrm>
            <a:off x="2103438" y="1274763"/>
            <a:ext cx="48013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dirty="0">
                <a:latin typeface="HG丸ｺﾞｼｯｸM-PRO" pitchFamily="50" charset="-128"/>
                <a:ea typeface="HG丸ｺﾞｼｯｸM-PRO" pitchFamily="50" charset="-128"/>
              </a:rPr>
              <a:t>非常用炉心冷却装置＝冷却“水”を注入する</a:t>
            </a:r>
          </a:p>
        </p:txBody>
      </p:sp>
      <p:sp>
        <p:nvSpPr>
          <p:cNvPr id="105" name="AutoShape 223"/>
          <p:cNvSpPr>
            <a:spLocks noChangeArrowheads="1"/>
          </p:cNvSpPr>
          <p:nvPr/>
        </p:nvSpPr>
        <p:spPr bwMode="auto">
          <a:xfrm rot="2700000">
            <a:off x="179388" y="3336925"/>
            <a:ext cx="452438" cy="452437"/>
          </a:xfrm>
          <a:prstGeom prst="plus">
            <a:avLst>
              <a:gd name="adj" fmla="val 4677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06" name="Text Box 224"/>
          <p:cNvSpPr txBox="1">
            <a:spLocks noChangeArrowheads="1"/>
          </p:cNvSpPr>
          <p:nvPr/>
        </p:nvSpPr>
        <p:spPr bwMode="auto">
          <a:xfrm>
            <a:off x="323850" y="3724275"/>
            <a:ext cx="124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a:latin typeface="HG丸ｺﾞｼｯｸM-PRO" pitchFamily="50" charset="-128"/>
                <a:ea typeface="HG丸ｺﾞｼｯｸM-PRO" pitchFamily="50" charset="-128"/>
              </a:rPr>
              <a:t>ディーゼル発電機</a:t>
            </a:r>
          </a:p>
        </p:txBody>
      </p:sp>
      <p:sp>
        <p:nvSpPr>
          <p:cNvPr id="107" name="Text Box 225"/>
          <p:cNvSpPr txBox="1">
            <a:spLocks noChangeArrowheads="1"/>
          </p:cNvSpPr>
          <p:nvPr/>
        </p:nvSpPr>
        <p:spPr bwMode="auto">
          <a:xfrm>
            <a:off x="1598613" y="3789363"/>
            <a:ext cx="124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ja-JP" altLang="en-US">
                <a:latin typeface="HG丸ｺﾞｼｯｸM-PRO" pitchFamily="50" charset="-128"/>
                <a:ea typeface="HG丸ｺﾞｼｯｸM-PRO" pitchFamily="50" charset="-128"/>
              </a:rPr>
              <a:t>ポンプ</a:t>
            </a:r>
          </a:p>
        </p:txBody>
      </p:sp>
      <p:sp>
        <p:nvSpPr>
          <p:cNvPr id="108" name="AutoShape 226"/>
          <p:cNvSpPr>
            <a:spLocks noChangeArrowheads="1"/>
          </p:cNvSpPr>
          <p:nvPr/>
        </p:nvSpPr>
        <p:spPr bwMode="auto">
          <a:xfrm rot="2700000">
            <a:off x="1331913" y="3357563"/>
            <a:ext cx="452437" cy="452437"/>
          </a:xfrm>
          <a:prstGeom prst="plus">
            <a:avLst>
              <a:gd name="adj" fmla="val 4677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10" name="AutoShape 228"/>
          <p:cNvSpPr>
            <a:spLocks noChangeArrowheads="1"/>
          </p:cNvSpPr>
          <p:nvPr/>
        </p:nvSpPr>
        <p:spPr bwMode="auto">
          <a:xfrm rot="2700000">
            <a:off x="1671638" y="1320800"/>
            <a:ext cx="452438" cy="452437"/>
          </a:xfrm>
          <a:prstGeom prst="plus">
            <a:avLst>
              <a:gd name="adj" fmla="val 4677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11" name="Line 229"/>
          <p:cNvSpPr>
            <a:spLocks noChangeShapeType="1"/>
          </p:cNvSpPr>
          <p:nvPr/>
        </p:nvSpPr>
        <p:spPr bwMode="auto">
          <a:xfrm>
            <a:off x="3708350" y="4292600"/>
            <a:ext cx="2592388"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HG丸ｺﾞｼｯｸM-PRO" pitchFamily="50" charset="-128"/>
              <a:ea typeface="HG丸ｺﾞｼｯｸM-PRO" pitchFamily="50" charset="-128"/>
            </a:endParaRPr>
          </a:p>
        </p:txBody>
      </p:sp>
      <p:sp>
        <p:nvSpPr>
          <p:cNvPr id="112" name="Line 230"/>
          <p:cNvSpPr>
            <a:spLocks noChangeShapeType="1"/>
          </p:cNvSpPr>
          <p:nvPr/>
        </p:nvSpPr>
        <p:spPr bwMode="auto">
          <a:xfrm>
            <a:off x="3708350" y="3644900"/>
            <a:ext cx="2592388"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HG丸ｺﾞｼｯｸM-PRO" pitchFamily="50" charset="-128"/>
              <a:ea typeface="HG丸ｺﾞｼｯｸM-PRO" pitchFamily="50" charset="-128"/>
            </a:endParaRPr>
          </a:p>
        </p:txBody>
      </p:sp>
      <p:sp>
        <p:nvSpPr>
          <p:cNvPr id="113" name="AutoShape 231"/>
          <p:cNvSpPr>
            <a:spLocks noChangeArrowheads="1"/>
          </p:cNvSpPr>
          <p:nvPr/>
        </p:nvSpPr>
        <p:spPr bwMode="auto">
          <a:xfrm flipV="1">
            <a:off x="3779788" y="3716338"/>
            <a:ext cx="287337" cy="249237"/>
          </a:xfrm>
          <a:prstGeom prst="triangle">
            <a:avLst>
              <a:gd name="adj" fmla="val 50000"/>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14" name="AutoShape 232"/>
          <p:cNvSpPr>
            <a:spLocks noChangeArrowheads="1"/>
          </p:cNvSpPr>
          <p:nvPr/>
        </p:nvSpPr>
        <p:spPr bwMode="auto">
          <a:xfrm flipV="1">
            <a:off x="3779788" y="4403725"/>
            <a:ext cx="287337" cy="249238"/>
          </a:xfrm>
          <a:prstGeom prst="triangle">
            <a:avLst>
              <a:gd name="adj" fmla="val 50000"/>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15" name="Text Box 233"/>
          <p:cNvSpPr txBox="1">
            <a:spLocks noChangeArrowheads="1"/>
          </p:cNvSpPr>
          <p:nvPr/>
        </p:nvSpPr>
        <p:spPr bwMode="auto">
          <a:xfrm>
            <a:off x="6861155" y="2276872"/>
            <a:ext cx="203132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ja-JP" altLang="en-US" dirty="0">
                <a:latin typeface="HG丸ｺﾞｼｯｸM-PRO" pitchFamily="50" charset="-128"/>
                <a:ea typeface="HG丸ｺﾞｼｯｸM-PRO" pitchFamily="50" charset="-128"/>
              </a:rPr>
              <a:t>冷却</a:t>
            </a:r>
            <a:r>
              <a:rPr lang="ja-JP" altLang="en-US" dirty="0" smtClean="0">
                <a:latin typeface="HG丸ｺﾞｼｯｸM-PRO" pitchFamily="50" charset="-128"/>
                <a:ea typeface="HG丸ｺﾞｼｯｸM-PRO" pitchFamily="50" charset="-128"/>
              </a:rPr>
              <a:t>できず</a:t>
            </a:r>
            <a:endParaRPr lang="en-US" altLang="ja-JP" dirty="0" smtClean="0">
              <a:latin typeface="HG丸ｺﾞｼｯｸM-PRO" pitchFamily="50" charset="-128"/>
              <a:ea typeface="HG丸ｺﾞｼｯｸM-PRO" pitchFamily="50" charset="-128"/>
            </a:endParaRPr>
          </a:p>
          <a:p>
            <a:pPr algn="ctr"/>
            <a:r>
              <a:rPr lang="ja-JP" altLang="en-US" dirty="0" smtClean="0">
                <a:latin typeface="HG丸ｺﾞｼｯｸM-PRO" pitchFamily="50" charset="-128"/>
                <a:ea typeface="HG丸ｺﾞｼｯｸM-PRO" pitchFamily="50" charset="-128"/>
              </a:rPr>
              <a:t>↓</a:t>
            </a:r>
            <a:endParaRPr lang="ja-JP" altLang="en-US"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冷却“水”の沸騰</a:t>
            </a:r>
          </a:p>
          <a:p>
            <a:pPr algn="ctr"/>
            <a:r>
              <a:rPr lang="ja-JP" altLang="en-US" dirty="0" smtClean="0">
                <a:latin typeface="HG丸ｺﾞｼｯｸM-PRO" pitchFamily="50" charset="-128"/>
                <a:ea typeface="HG丸ｺﾞｼｯｸM-PRO" pitchFamily="50" charset="-128"/>
              </a:rPr>
              <a:t>↓</a:t>
            </a:r>
            <a:endParaRPr lang="ja-JP" altLang="en-US"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炉心内の水位低下</a:t>
            </a:r>
          </a:p>
          <a:p>
            <a:pPr algn="ctr"/>
            <a:r>
              <a:rPr lang="ja-JP" altLang="en-US" dirty="0" smtClean="0">
                <a:latin typeface="HG丸ｺﾞｼｯｸM-PRO" pitchFamily="50" charset="-128"/>
                <a:ea typeface="HG丸ｺﾞｼｯｸM-PRO" pitchFamily="50" charset="-128"/>
              </a:rPr>
              <a:t>↓</a:t>
            </a:r>
            <a:endParaRPr lang="ja-JP" altLang="en-US" dirty="0">
              <a:latin typeface="HG丸ｺﾞｼｯｸM-PRO" pitchFamily="50" charset="-128"/>
              <a:ea typeface="HG丸ｺﾞｼｯｸM-PRO" pitchFamily="50" charset="-128"/>
            </a:endParaRPr>
          </a:p>
          <a:p>
            <a:pPr algn="ctr"/>
            <a:r>
              <a:rPr lang="ja-JP" altLang="en-US" u="sng" dirty="0">
                <a:latin typeface="HG丸ｺﾞｼｯｸM-PRO" pitchFamily="50" charset="-128"/>
                <a:ea typeface="HG丸ｺﾞｼｯｸM-PRO" pitchFamily="50" charset="-128"/>
              </a:rPr>
              <a:t>燃料棒の温度</a:t>
            </a:r>
            <a:r>
              <a:rPr lang="ja-JP" altLang="en-US" u="sng" dirty="0" smtClean="0">
                <a:latin typeface="HG丸ｺﾞｼｯｸM-PRO" pitchFamily="50" charset="-128"/>
                <a:ea typeface="HG丸ｺﾞｼｯｸM-PRO" pitchFamily="50" charset="-128"/>
              </a:rPr>
              <a:t>上昇</a:t>
            </a:r>
            <a:endParaRPr lang="en-US" altLang="ja-JP" u="sng" dirty="0" smtClean="0">
              <a:latin typeface="HG丸ｺﾞｼｯｸM-PRO" pitchFamily="50" charset="-128"/>
              <a:ea typeface="HG丸ｺﾞｼｯｸM-PRO" pitchFamily="50" charset="-128"/>
            </a:endParaRPr>
          </a:p>
          <a:p>
            <a:pPr algn="ctr"/>
            <a:r>
              <a:rPr lang="ja-JP" altLang="en-US" dirty="0" smtClean="0">
                <a:latin typeface="HG丸ｺﾞｼｯｸM-PRO" pitchFamily="50" charset="-128"/>
                <a:ea typeface="HG丸ｺﾞｼｯｸM-PRO" pitchFamily="50" charset="-128"/>
              </a:rPr>
              <a:t>↓</a:t>
            </a:r>
            <a:endParaRPr lang="en-US" altLang="ja-JP" dirty="0" smtClean="0">
              <a:latin typeface="HG丸ｺﾞｼｯｸM-PRO" pitchFamily="50" charset="-128"/>
              <a:ea typeface="HG丸ｺﾞｼｯｸM-PRO" pitchFamily="50" charset="-128"/>
            </a:endParaRPr>
          </a:p>
          <a:p>
            <a:pPr algn="ctr"/>
            <a:r>
              <a:rPr lang="ja-JP" altLang="en-US" u="sng" dirty="0" smtClean="0">
                <a:latin typeface="HG丸ｺﾞｼｯｸM-PRO" pitchFamily="50" charset="-128"/>
                <a:ea typeface="HG丸ｺﾞｼｯｸM-PRO" pitchFamily="50" charset="-128"/>
              </a:rPr>
              <a:t>水素発生</a:t>
            </a:r>
            <a:endParaRPr lang="en-US" altLang="ja-JP" u="sng" dirty="0" smtClean="0">
              <a:latin typeface="HG丸ｺﾞｼｯｸM-PRO" pitchFamily="50" charset="-128"/>
              <a:ea typeface="HG丸ｺﾞｼｯｸM-PRO" pitchFamily="50" charset="-128"/>
            </a:endParaRPr>
          </a:p>
          <a:p>
            <a:pPr algn="ctr"/>
            <a:r>
              <a:rPr lang="ja-JP" altLang="en-US" dirty="0" smtClean="0">
                <a:latin typeface="HG丸ｺﾞｼｯｸM-PRO" pitchFamily="50" charset="-128"/>
                <a:ea typeface="HG丸ｺﾞｼｯｸM-PRO" pitchFamily="50" charset="-128"/>
              </a:rPr>
              <a:t>↓</a:t>
            </a:r>
            <a:endParaRPr lang="en-US" altLang="ja-JP" dirty="0" smtClean="0">
              <a:latin typeface="HG丸ｺﾞｼｯｸM-PRO" pitchFamily="50" charset="-128"/>
              <a:ea typeface="HG丸ｺﾞｼｯｸM-PRO" pitchFamily="50" charset="-128"/>
            </a:endParaRPr>
          </a:p>
          <a:p>
            <a:pPr algn="ctr"/>
            <a:r>
              <a:rPr lang="ja-JP" altLang="en-US" u="sng" dirty="0">
                <a:latin typeface="HG丸ｺﾞｼｯｸM-PRO" pitchFamily="50" charset="-128"/>
                <a:ea typeface="HG丸ｺﾞｼｯｸM-PRO" pitchFamily="50" charset="-128"/>
              </a:rPr>
              <a:t>水素</a:t>
            </a:r>
            <a:r>
              <a:rPr lang="ja-JP" altLang="en-US" u="sng" dirty="0" smtClean="0">
                <a:latin typeface="HG丸ｺﾞｼｯｸM-PRO" pitchFamily="50" charset="-128"/>
                <a:ea typeface="HG丸ｺﾞｼｯｸM-PRO" pitchFamily="50" charset="-128"/>
              </a:rPr>
              <a:t>爆発</a:t>
            </a:r>
            <a:endParaRPr lang="en-US" altLang="ja-JP" u="sng" dirty="0" smtClean="0">
              <a:latin typeface="HG丸ｺﾞｼｯｸM-PRO" pitchFamily="50" charset="-128"/>
              <a:ea typeface="HG丸ｺﾞｼｯｸM-PRO" pitchFamily="50" charset="-128"/>
            </a:endParaRPr>
          </a:p>
          <a:p>
            <a:pPr algn="ctr"/>
            <a:r>
              <a:rPr lang="ja-JP" altLang="en-US" dirty="0" smtClean="0">
                <a:latin typeface="HG丸ｺﾞｼｯｸM-PRO" pitchFamily="50" charset="-128"/>
                <a:ea typeface="HG丸ｺﾞｼｯｸM-PRO" pitchFamily="50" charset="-128"/>
              </a:rPr>
              <a:t>↓</a:t>
            </a:r>
            <a:endParaRPr lang="en-US" altLang="ja-JP" dirty="0" smtClean="0">
              <a:latin typeface="HG丸ｺﾞｼｯｸM-PRO" pitchFamily="50" charset="-128"/>
              <a:ea typeface="HG丸ｺﾞｼｯｸM-PRO" pitchFamily="50" charset="-128"/>
            </a:endParaRPr>
          </a:p>
          <a:p>
            <a:pPr algn="ctr"/>
            <a:r>
              <a:rPr lang="ja-JP" altLang="en-US" u="sng" dirty="0">
                <a:latin typeface="HG丸ｺﾞｼｯｸM-PRO" pitchFamily="50" charset="-128"/>
                <a:ea typeface="HG丸ｺﾞｼｯｸM-PRO" pitchFamily="50" charset="-128"/>
              </a:rPr>
              <a:t>燃料</a:t>
            </a:r>
            <a:r>
              <a:rPr lang="ja-JP" altLang="en-US" u="sng" dirty="0" smtClean="0">
                <a:latin typeface="HG丸ｺﾞｼｯｸM-PRO" pitchFamily="50" charset="-128"/>
                <a:ea typeface="HG丸ｺﾞｼｯｸM-PRO" pitchFamily="50" charset="-128"/>
              </a:rPr>
              <a:t>溶融</a:t>
            </a:r>
            <a:endParaRPr lang="en-US" altLang="ja-JP" u="sng" dirty="0" smtClean="0">
              <a:latin typeface="HG丸ｺﾞｼｯｸM-PRO" pitchFamily="50" charset="-128"/>
              <a:ea typeface="HG丸ｺﾞｼｯｸM-PRO" pitchFamily="50" charset="-128"/>
            </a:endParaRPr>
          </a:p>
          <a:p>
            <a:pPr algn="ctr"/>
            <a:r>
              <a:rPr lang="ja-JP" altLang="en-US" dirty="0" smtClean="0">
                <a:latin typeface="HG丸ｺﾞｼｯｸM-PRO" pitchFamily="50" charset="-128"/>
                <a:ea typeface="HG丸ｺﾞｼｯｸM-PRO" pitchFamily="50" charset="-128"/>
              </a:rPr>
              <a:t>↓</a:t>
            </a:r>
            <a:endParaRPr lang="en-US" altLang="ja-JP" dirty="0" smtClean="0">
              <a:latin typeface="HG丸ｺﾞｼｯｸM-PRO" pitchFamily="50" charset="-128"/>
              <a:ea typeface="HG丸ｺﾞｼｯｸM-PRO" pitchFamily="50" charset="-128"/>
            </a:endParaRPr>
          </a:p>
          <a:p>
            <a:pPr algn="ctr"/>
            <a:r>
              <a:rPr lang="ja-JP" altLang="en-US" b="1" u="sng" dirty="0">
                <a:solidFill>
                  <a:srgbClr val="FF0000"/>
                </a:solidFill>
                <a:latin typeface="HG丸ｺﾞｼｯｸM-PRO" pitchFamily="50" charset="-128"/>
                <a:ea typeface="HG丸ｺﾞｼｯｸM-PRO" pitchFamily="50" charset="-128"/>
              </a:rPr>
              <a:t>放射性</a:t>
            </a:r>
            <a:r>
              <a:rPr lang="ja-JP" altLang="en-US" b="1" u="sng" dirty="0" smtClean="0">
                <a:solidFill>
                  <a:srgbClr val="FF0000"/>
                </a:solidFill>
                <a:latin typeface="HG丸ｺﾞｼｯｸM-PRO" pitchFamily="50" charset="-128"/>
                <a:ea typeface="HG丸ｺﾞｼｯｸM-PRO" pitchFamily="50" charset="-128"/>
              </a:rPr>
              <a:t>物質</a:t>
            </a:r>
            <a:r>
              <a:rPr lang="ja-JP" altLang="en-US" b="1" u="sng" dirty="0">
                <a:solidFill>
                  <a:srgbClr val="FF0000"/>
                </a:solidFill>
                <a:latin typeface="HG丸ｺﾞｼｯｸM-PRO" pitchFamily="50" charset="-128"/>
                <a:ea typeface="HG丸ｺﾞｼｯｸM-PRO" pitchFamily="50" charset="-128"/>
              </a:rPr>
              <a:t>拡散</a:t>
            </a:r>
            <a:endParaRPr lang="en-US" altLang="ja-JP" b="1" u="sng" dirty="0" smtClean="0">
              <a:solidFill>
                <a:srgbClr val="FF0000"/>
              </a:solidFill>
              <a:latin typeface="HG丸ｺﾞｼｯｸM-PRO" pitchFamily="50" charset="-128"/>
              <a:ea typeface="HG丸ｺﾞｼｯｸM-PRO" pitchFamily="50" charset="-128"/>
            </a:endParaRPr>
          </a:p>
        </p:txBody>
      </p:sp>
      <p:sp>
        <p:nvSpPr>
          <p:cNvPr id="116" name="Oval 234"/>
          <p:cNvSpPr>
            <a:spLocks noChangeArrowheads="1"/>
          </p:cNvSpPr>
          <p:nvPr/>
        </p:nvSpPr>
        <p:spPr bwMode="auto">
          <a:xfrm>
            <a:off x="4787850" y="5227638"/>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17" name="Oval 235"/>
          <p:cNvSpPr>
            <a:spLocks noChangeArrowheads="1"/>
          </p:cNvSpPr>
          <p:nvPr/>
        </p:nvSpPr>
        <p:spPr bwMode="auto">
          <a:xfrm>
            <a:off x="4860875" y="5156200"/>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18" name="Oval 236"/>
          <p:cNvSpPr>
            <a:spLocks noChangeArrowheads="1"/>
          </p:cNvSpPr>
          <p:nvPr/>
        </p:nvSpPr>
        <p:spPr bwMode="auto">
          <a:xfrm>
            <a:off x="4932313" y="5227638"/>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19" name="Oval 237"/>
          <p:cNvSpPr>
            <a:spLocks noChangeArrowheads="1"/>
          </p:cNvSpPr>
          <p:nvPr/>
        </p:nvSpPr>
        <p:spPr bwMode="auto">
          <a:xfrm>
            <a:off x="4787850" y="5083175"/>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20" name="Oval 238"/>
          <p:cNvSpPr>
            <a:spLocks noChangeArrowheads="1"/>
          </p:cNvSpPr>
          <p:nvPr/>
        </p:nvSpPr>
        <p:spPr bwMode="auto">
          <a:xfrm>
            <a:off x="4932313" y="5011738"/>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21" name="Oval 239"/>
          <p:cNvSpPr>
            <a:spLocks noChangeArrowheads="1"/>
          </p:cNvSpPr>
          <p:nvPr/>
        </p:nvSpPr>
        <p:spPr bwMode="auto">
          <a:xfrm>
            <a:off x="4932313" y="5156200"/>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22" name="Oval 240"/>
          <p:cNvSpPr>
            <a:spLocks noChangeArrowheads="1"/>
          </p:cNvSpPr>
          <p:nvPr/>
        </p:nvSpPr>
        <p:spPr bwMode="auto">
          <a:xfrm>
            <a:off x="4860875" y="4940300"/>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23" name="Oval 241"/>
          <p:cNvSpPr>
            <a:spLocks noChangeArrowheads="1"/>
          </p:cNvSpPr>
          <p:nvPr/>
        </p:nvSpPr>
        <p:spPr bwMode="auto">
          <a:xfrm>
            <a:off x="4716413" y="5083175"/>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24" name="Oval 242"/>
          <p:cNvSpPr>
            <a:spLocks noChangeArrowheads="1"/>
          </p:cNvSpPr>
          <p:nvPr/>
        </p:nvSpPr>
        <p:spPr bwMode="auto">
          <a:xfrm>
            <a:off x="4932313" y="5156200"/>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25" name="Oval 243"/>
          <p:cNvSpPr>
            <a:spLocks noChangeArrowheads="1"/>
          </p:cNvSpPr>
          <p:nvPr/>
        </p:nvSpPr>
        <p:spPr bwMode="auto">
          <a:xfrm>
            <a:off x="5005338" y="5084763"/>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26" name="Oval 244"/>
          <p:cNvSpPr>
            <a:spLocks noChangeArrowheads="1"/>
          </p:cNvSpPr>
          <p:nvPr/>
        </p:nvSpPr>
        <p:spPr bwMode="auto">
          <a:xfrm>
            <a:off x="5076775" y="5156200"/>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27" name="Oval 245"/>
          <p:cNvSpPr>
            <a:spLocks noChangeArrowheads="1"/>
          </p:cNvSpPr>
          <p:nvPr/>
        </p:nvSpPr>
        <p:spPr bwMode="auto">
          <a:xfrm>
            <a:off x="4932313" y="5011738"/>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28" name="Oval 246"/>
          <p:cNvSpPr>
            <a:spLocks noChangeArrowheads="1"/>
          </p:cNvSpPr>
          <p:nvPr/>
        </p:nvSpPr>
        <p:spPr bwMode="auto">
          <a:xfrm>
            <a:off x="5076775" y="4940300"/>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29" name="Oval 247"/>
          <p:cNvSpPr>
            <a:spLocks noChangeArrowheads="1"/>
          </p:cNvSpPr>
          <p:nvPr/>
        </p:nvSpPr>
        <p:spPr bwMode="auto">
          <a:xfrm>
            <a:off x="5076775" y="5084763"/>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30" name="Oval 248"/>
          <p:cNvSpPr>
            <a:spLocks noChangeArrowheads="1"/>
          </p:cNvSpPr>
          <p:nvPr/>
        </p:nvSpPr>
        <p:spPr bwMode="auto">
          <a:xfrm>
            <a:off x="5005338" y="4868863"/>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31" name="Oval 249"/>
          <p:cNvSpPr>
            <a:spLocks noChangeArrowheads="1"/>
          </p:cNvSpPr>
          <p:nvPr/>
        </p:nvSpPr>
        <p:spPr bwMode="auto">
          <a:xfrm>
            <a:off x="4860875" y="5011738"/>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32" name="Oval 250"/>
          <p:cNvSpPr>
            <a:spLocks noChangeArrowheads="1"/>
          </p:cNvSpPr>
          <p:nvPr/>
        </p:nvSpPr>
        <p:spPr bwMode="auto">
          <a:xfrm>
            <a:off x="4859288" y="5084763"/>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33" name="Oval 251"/>
          <p:cNvSpPr>
            <a:spLocks noChangeArrowheads="1"/>
          </p:cNvSpPr>
          <p:nvPr/>
        </p:nvSpPr>
        <p:spPr bwMode="auto">
          <a:xfrm>
            <a:off x="4932313" y="5013325"/>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34" name="Oval 252"/>
          <p:cNvSpPr>
            <a:spLocks noChangeArrowheads="1"/>
          </p:cNvSpPr>
          <p:nvPr/>
        </p:nvSpPr>
        <p:spPr bwMode="auto">
          <a:xfrm>
            <a:off x="5003750" y="5084763"/>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35" name="Oval 253"/>
          <p:cNvSpPr>
            <a:spLocks noChangeArrowheads="1"/>
          </p:cNvSpPr>
          <p:nvPr/>
        </p:nvSpPr>
        <p:spPr bwMode="auto">
          <a:xfrm>
            <a:off x="4859288" y="4940300"/>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36" name="Oval 254"/>
          <p:cNvSpPr>
            <a:spLocks noChangeArrowheads="1"/>
          </p:cNvSpPr>
          <p:nvPr/>
        </p:nvSpPr>
        <p:spPr bwMode="auto">
          <a:xfrm>
            <a:off x="5003750" y="4868863"/>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37" name="Oval 255"/>
          <p:cNvSpPr>
            <a:spLocks noChangeArrowheads="1"/>
          </p:cNvSpPr>
          <p:nvPr/>
        </p:nvSpPr>
        <p:spPr bwMode="auto">
          <a:xfrm>
            <a:off x="5003750" y="5013325"/>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38" name="Oval 256"/>
          <p:cNvSpPr>
            <a:spLocks noChangeArrowheads="1"/>
          </p:cNvSpPr>
          <p:nvPr/>
        </p:nvSpPr>
        <p:spPr bwMode="auto">
          <a:xfrm>
            <a:off x="4932313" y="4797425"/>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39" name="Oval 257"/>
          <p:cNvSpPr>
            <a:spLocks noChangeArrowheads="1"/>
          </p:cNvSpPr>
          <p:nvPr/>
        </p:nvSpPr>
        <p:spPr bwMode="auto">
          <a:xfrm>
            <a:off x="4787850" y="4940300"/>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40" name="Oval 258"/>
          <p:cNvSpPr>
            <a:spLocks noChangeArrowheads="1"/>
          </p:cNvSpPr>
          <p:nvPr/>
        </p:nvSpPr>
        <p:spPr bwMode="auto">
          <a:xfrm>
            <a:off x="3851225" y="5156200"/>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41" name="Oval 259"/>
          <p:cNvSpPr>
            <a:spLocks noChangeArrowheads="1"/>
          </p:cNvSpPr>
          <p:nvPr/>
        </p:nvSpPr>
        <p:spPr bwMode="auto">
          <a:xfrm>
            <a:off x="3924250" y="5084763"/>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42" name="Oval 260"/>
          <p:cNvSpPr>
            <a:spLocks noChangeArrowheads="1"/>
          </p:cNvSpPr>
          <p:nvPr/>
        </p:nvSpPr>
        <p:spPr bwMode="auto">
          <a:xfrm>
            <a:off x="3995688" y="5156200"/>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43" name="Oval 261"/>
          <p:cNvSpPr>
            <a:spLocks noChangeArrowheads="1"/>
          </p:cNvSpPr>
          <p:nvPr/>
        </p:nvSpPr>
        <p:spPr bwMode="auto">
          <a:xfrm>
            <a:off x="3851225" y="5011738"/>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44" name="Oval 262"/>
          <p:cNvSpPr>
            <a:spLocks noChangeArrowheads="1"/>
          </p:cNvSpPr>
          <p:nvPr/>
        </p:nvSpPr>
        <p:spPr bwMode="auto">
          <a:xfrm>
            <a:off x="3995688" y="4940300"/>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45" name="Oval 263"/>
          <p:cNvSpPr>
            <a:spLocks noChangeArrowheads="1"/>
          </p:cNvSpPr>
          <p:nvPr/>
        </p:nvSpPr>
        <p:spPr bwMode="auto">
          <a:xfrm>
            <a:off x="3995688" y="5084763"/>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46" name="Oval 264"/>
          <p:cNvSpPr>
            <a:spLocks noChangeArrowheads="1"/>
          </p:cNvSpPr>
          <p:nvPr/>
        </p:nvSpPr>
        <p:spPr bwMode="auto">
          <a:xfrm>
            <a:off x="3924250" y="4868863"/>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47" name="Oval 265"/>
          <p:cNvSpPr>
            <a:spLocks noChangeArrowheads="1"/>
          </p:cNvSpPr>
          <p:nvPr/>
        </p:nvSpPr>
        <p:spPr bwMode="auto">
          <a:xfrm>
            <a:off x="3779788" y="5011738"/>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48" name="Oval 266"/>
          <p:cNvSpPr>
            <a:spLocks noChangeArrowheads="1"/>
          </p:cNvSpPr>
          <p:nvPr/>
        </p:nvSpPr>
        <p:spPr bwMode="auto">
          <a:xfrm>
            <a:off x="5867350" y="5156200"/>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49" name="Oval 267"/>
          <p:cNvSpPr>
            <a:spLocks noChangeArrowheads="1"/>
          </p:cNvSpPr>
          <p:nvPr/>
        </p:nvSpPr>
        <p:spPr bwMode="auto">
          <a:xfrm>
            <a:off x="5940375" y="5084763"/>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50" name="Oval 268"/>
          <p:cNvSpPr>
            <a:spLocks noChangeArrowheads="1"/>
          </p:cNvSpPr>
          <p:nvPr/>
        </p:nvSpPr>
        <p:spPr bwMode="auto">
          <a:xfrm>
            <a:off x="6011813" y="5156200"/>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51" name="Oval 269"/>
          <p:cNvSpPr>
            <a:spLocks noChangeArrowheads="1"/>
          </p:cNvSpPr>
          <p:nvPr/>
        </p:nvSpPr>
        <p:spPr bwMode="auto">
          <a:xfrm>
            <a:off x="5867350" y="5011738"/>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52" name="Oval 270"/>
          <p:cNvSpPr>
            <a:spLocks noChangeArrowheads="1"/>
          </p:cNvSpPr>
          <p:nvPr/>
        </p:nvSpPr>
        <p:spPr bwMode="auto">
          <a:xfrm>
            <a:off x="6011813" y="4940300"/>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53" name="Oval 271"/>
          <p:cNvSpPr>
            <a:spLocks noChangeArrowheads="1"/>
          </p:cNvSpPr>
          <p:nvPr/>
        </p:nvSpPr>
        <p:spPr bwMode="auto">
          <a:xfrm>
            <a:off x="6011813" y="5084763"/>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54" name="Oval 272"/>
          <p:cNvSpPr>
            <a:spLocks noChangeArrowheads="1"/>
          </p:cNvSpPr>
          <p:nvPr/>
        </p:nvSpPr>
        <p:spPr bwMode="auto">
          <a:xfrm>
            <a:off x="5940375" y="4868863"/>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55" name="Oval 273"/>
          <p:cNvSpPr>
            <a:spLocks noChangeArrowheads="1"/>
          </p:cNvSpPr>
          <p:nvPr/>
        </p:nvSpPr>
        <p:spPr bwMode="auto">
          <a:xfrm>
            <a:off x="5795913" y="5011738"/>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56" name="Oval 274"/>
          <p:cNvSpPr>
            <a:spLocks noChangeArrowheads="1"/>
          </p:cNvSpPr>
          <p:nvPr/>
        </p:nvSpPr>
        <p:spPr bwMode="auto">
          <a:xfrm>
            <a:off x="6011813" y="4940300"/>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57" name="Oval 275"/>
          <p:cNvSpPr>
            <a:spLocks noChangeArrowheads="1"/>
          </p:cNvSpPr>
          <p:nvPr/>
        </p:nvSpPr>
        <p:spPr bwMode="auto">
          <a:xfrm>
            <a:off x="6084838" y="4868863"/>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58" name="Oval 276"/>
          <p:cNvSpPr>
            <a:spLocks noChangeArrowheads="1"/>
          </p:cNvSpPr>
          <p:nvPr/>
        </p:nvSpPr>
        <p:spPr bwMode="auto">
          <a:xfrm>
            <a:off x="6156275" y="4940300"/>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59" name="Oval 277"/>
          <p:cNvSpPr>
            <a:spLocks noChangeArrowheads="1"/>
          </p:cNvSpPr>
          <p:nvPr/>
        </p:nvSpPr>
        <p:spPr bwMode="auto">
          <a:xfrm>
            <a:off x="6011813" y="4795838"/>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0" name="Oval 278"/>
          <p:cNvSpPr>
            <a:spLocks noChangeArrowheads="1"/>
          </p:cNvSpPr>
          <p:nvPr/>
        </p:nvSpPr>
        <p:spPr bwMode="auto">
          <a:xfrm>
            <a:off x="6156275" y="4724400"/>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1" name="Oval 279"/>
          <p:cNvSpPr>
            <a:spLocks noChangeArrowheads="1"/>
          </p:cNvSpPr>
          <p:nvPr/>
        </p:nvSpPr>
        <p:spPr bwMode="auto">
          <a:xfrm>
            <a:off x="6156275" y="4868863"/>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2" name="Oval 280"/>
          <p:cNvSpPr>
            <a:spLocks noChangeArrowheads="1"/>
          </p:cNvSpPr>
          <p:nvPr/>
        </p:nvSpPr>
        <p:spPr bwMode="auto">
          <a:xfrm>
            <a:off x="6084838" y="4652963"/>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3" name="Oval 281"/>
          <p:cNvSpPr>
            <a:spLocks noChangeArrowheads="1"/>
          </p:cNvSpPr>
          <p:nvPr/>
        </p:nvSpPr>
        <p:spPr bwMode="auto">
          <a:xfrm>
            <a:off x="5940375" y="4795838"/>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 name="Oval 282"/>
          <p:cNvSpPr>
            <a:spLocks noChangeArrowheads="1"/>
          </p:cNvSpPr>
          <p:nvPr/>
        </p:nvSpPr>
        <p:spPr bwMode="auto">
          <a:xfrm>
            <a:off x="6083250" y="5372100"/>
            <a:ext cx="71438"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 name="Oval 283"/>
          <p:cNvSpPr>
            <a:spLocks noChangeArrowheads="1"/>
          </p:cNvSpPr>
          <p:nvPr/>
        </p:nvSpPr>
        <p:spPr bwMode="auto">
          <a:xfrm>
            <a:off x="6156275" y="5300663"/>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6" name="Oval 284"/>
          <p:cNvSpPr>
            <a:spLocks noChangeArrowheads="1"/>
          </p:cNvSpPr>
          <p:nvPr/>
        </p:nvSpPr>
        <p:spPr bwMode="auto">
          <a:xfrm>
            <a:off x="6227713" y="5372100"/>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7" name="Oval 285"/>
          <p:cNvSpPr>
            <a:spLocks noChangeArrowheads="1"/>
          </p:cNvSpPr>
          <p:nvPr/>
        </p:nvSpPr>
        <p:spPr bwMode="auto">
          <a:xfrm>
            <a:off x="6083250" y="5227638"/>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8" name="Oval 286"/>
          <p:cNvSpPr>
            <a:spLocks noChangeArrowheads="1"/>
          </p:cNvSpPr>
          <p:nvPr/>
        </p:nvSpPr>
        <p:spPr bwMode="auto">
          <a:xfrm>
            <a:off x="6227713" y="5156200"/>
            <a:ext cx="71437" cy="71438"/>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9" name="Oval 287"/>
          <p:cNvSpPr>
            <a:spLocks noChangeArrowheads="1"/>
          </p:cNvSpPr>
          <p:nvPr/>
        </p:nvSpPr>
        <p:spPr bwMode="auto">
          <a:xfrm>
            <a:off x="6227713" y="5300663"/>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70" name="Oval 288"/>
          <p:cNvSpPr>
            <a:spLocks noChangeArrowheads="1"/>
          </p:cNvSpPr>
          <p:nvPr/>
        </p:nvSpPr>
        <p:spPr bwMode="auto">
          <a:xfrm>
            <a:off x="6156275" y="5084763"/>
            <a:ext cx="71438"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71" name="Oval 289"/>
          <p:cNvSpPr>
            <a:spLocks noChangeArrowheads="1"/>
          </p:cNvSpPr>
          <p:nvPr/>
        </p:nvSpPr>
        <p:spPr bwMode="auto">
          <a:xfrm>
            <a:off x="6011813" y="5227638"/>
            <a:ext cx="71437" cy="714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72" name="Oval 290"/>
          <p:cNvSpPr>
            <a:spLocks noChangeArrowheads="1"/>
          </p:cNvSpPr>
          <p:nvPr/>
        </p:nvSpPr>
        <p:spPr bwMode="auto">
          <a:xfrm>
            <a:off x="6011813" y="4868863"/>
            <a:ext cx="71437"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73" name="Oval 291"/>
          <p:cNvSpPr>
            <a:spLocks noChangeArrowheads="1"/>
          </p:cNvSpPr>
          <p:nvPr/>
        </p:nvSpPr>
        <p:spPr bwMode="auto">
          <a:xfrm>
            <a:off x="6084838" y="4797425"/>
            <a:ext cx="71437"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74" name="Oval 292"/>
          <p:cNvSpPr>
            <a:spLocks noChangeArrowheads="1"/>
          </p:cNvSpPr>
          <p:nvPr/>
        </p:nvSpPr>
        <p:spPr bwMode="auto">
          <a:xfrm>
            <a:off x="6156275" y="4868863"/>
            <a:ext cx="71438"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75" name="Oval 293"/>
          <p:cNvSpPr>
            <a:spLocks noChangeArrowheads="1"/>
          </p:cNvSpPr>
          <p:nvPr/>
        </p:nvSpPr>
        <p:spPr bwMode="auto">
          <a:xfrm>
            <a:off x="6011813" y="4724400"/>
            <a:ext cx="71437"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76" name="Oval 294"/>
          <p:cNvSpPr>
            <a:spLocks noChangeArrowheads="1"/>
          </p:cNvSpPr>
          <p:nvPr/>
        </p:nvSpPr>
        <p:spPr bwMode="auto">
          <a:xfrm>
            <a:off x="6156275" y="4652963"/>
            <a:ext cx="71438"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77" name="Oval 295"/>
          <p:cNvSpPr>
            <a:spLocks noChangeArrowheads="1"/>
          </p:cNvSpPr>
          <p:nvPr/>
        </p:nvSpPr>
        <p:spPr bwMode="auto">
          <a:xfrm>
            <a:off x="6156275" y="4797425"/>
            <a:ext cx="71438"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78" name="Oval 296"/>
          <p:cNvSpPr>
            <a:spLocks noChangeArrowheads="1"/>
          </p:cNvSpPr>
          <p:nvPr/>
        </p:nvSpPr>
        <p:spPr bwMode="auto">
          <a:xfrm>
            <a:off x="6084838" y="4581525"/>
            <a:ext cx="71437"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79" name="Oval 297"/>
          <p:cNvSpPr>
            <a:spLocks noChangeArrowheads="1"/>
          </p:cNvSpPr>
          <p:nvPr/>
        </p:nvSpPr>
        <p:spPr bwMode="auto">
          <a:xfrm>
            <a:off x="5940375" y="4724400"/>
            <a:ext cx="71438"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80" name="Oval 298"/>
          <p:cNvSpPr>
            <a:spLocks noChangeArrowheads="1"/>
          </p:cNvSpPr>
          <p:nvPr/>
        </p:nvSpPr>
        <p:spPr bwMode="auto">
          <a:xfrm>
            <a:off x="5940375" y="4437063"/>
            <a:ext cx="71438"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81" name="Oval 299"/>
          <p:cNvSpPr>
            <a:spLocks noChangeArrowheads="1"/>
          </p:cNvSpPr>
          <p:nvPr/>
        </p:nvSpPr>
        <p:spPr bwMode="auto">
          <a:xfrm>
            <a:off x="6013400" y="4365625"/>
            <a:ext cx="71438"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82" name="Oval 300"/>
          <p:cNvSpPr>
            <a:spLocks noChangeArrowheads="1"/>
          </p:cNvSpPr>
          <p:nvPr/>
        </p:nvSpPr>
        <p:spPr bwMode="auto">
          <a:xfrm>
            <a:off x="6084838" y="4437063"/>
            <a:ext cx="71437"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83" name="Oval 301"/>
          <p:cNvSpPr>
            <a:spLocks noChangeArrowheads="1"/>
          </p:cNvSpPr>
          <p:nvPr/>
        </p:nvSpPr>
        <p:spPr bwMode="auto">
          <a:xfrm>
            <a:off x="5940375" y="4292600"/>
            <a:ext cx="71438"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84" name="Oval 302"/>
          <p:cNvSpPr>
            <a:spLocks noChangeArrowheads="1"/>
          </p:cNvSpPr>
          <p:nvPr/>
        </p:nvSpPr>
        <p:spPr bwMode="auto">
          <a:xfrm>
            <a:off x="6084838" y="4221163"/>
            <a:ext cx="71437"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85" name="Oval 303"/>
          <p:cNvSpPr>
            <a:spLocks noChangeArrowheads="1"/>
          </p:cNvSpPr>
          <p:nvPr/>
        </p:nvSpPr>
        <p:spPr bwMode="auto">
          <a:xfrm>
            <a:off x="6084838" y="4365625"/>
            <a:ext cx="71437"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86" name="Oval 304"/>
          <p:cNvSpPr>
            <a:spLocks noChangeArrowheads="1"/>
          </p:cNvSpPr>
          <p:nvPr/>
        </p:nvSpPr>
        <p:spPr bwMode="auto">
          <a:xfrm>
            <a:off x="6013400" y="4149725"/>
            <a:ext cx="71438"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87" name="Oval 305"/>
          <p:cNvSpPr>
            <a:spLocks noChangeArrowheads="1"/>
          </p:cNvSpPr>
          <p:nvPr/>
        </p:nvSpPr>
        <p:spPr bwMode="auto">
          <a:xfrm>
            <a:off x="5868938" y="4292600"/>
            <a:ext cx="71437"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88" name="Oval 306"/>
          <p:cNvSpPr>
            <a:spLocks noChangeArrowheads="1"/>
          </p:cNvSpPr>
          <p:nvPr/>
        </p:nvSpPr>
        <p:spPr bwMode="auto">
          <a:xfrm>
            <a:off x="4859288" y="4437063"/>
            <a:ext cx="71437"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89" name="Oval 307"/>
          <p:cNvSpPr>
            <a:spLocks noChangeArrowheads="1"/>
          </p:cNvSpPr>
          <p:nvPr/>
        </p:nvSpPr>
        <p:spPr bwMode="auto">
          <a:xfrm>
            <a:off x="4932313" y="4365625"/>
            <a:ext cx="71437"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90" name="Oval 308"/>
          <p:cNvSpPr>
            <a:spLocks noChangeArrowheads="1"/>
          </p:cNvSpPr>
          <p:nvPr/>
        </p:nvSpPr>
        <p:spPr bwMode="auto">
          <a:xfrm>
            <a:off x="5003750" y="4437063"/>
            <a:ext cx="71438"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91" name="Oval 309"/>
          <p:cNvSpPr>
            <a:spLocks noChangeArrowheads="1"/>
          </p:cNvSpPr>
          <p:nvPr/>
        </p:nvSpPr>
        <p:spPr bwMode="auto">
          <a:xfrm>
            <a:off x="4859288" y="4292600"/>
            <a:ext cx="71437"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92" name="Oval 310"/>
          <p:cNvSpPr>
            <a:spLocks noChangeArrowheads="1"/>
          </p:cNvSpPr>
          <p:nvPr/>
        </p:nvSpPr>
        <p:spPr bwMode="auto">
          <a:xfrm>
            <a:off x="5003750" y="4221163"/>
            <a:ext cx="71438"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93" name="Oval 311"/>
          <p:cNvSpPr>
            <a:spLocks noChangeArrowheads="1"/>
          </p:cNvSpPr>
          <p:nvPr/>
        </p:nvSpPr>
        <p:spPr bwMode="auto">
          <a:xfrm>
            <a:off x="5003750" y="4365625"/>
            <a:ext cx="71438"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94" name="Oval 312"/>
          <p:cNvSpPr>
            <a:spLocks noChangeArrowheads="1"/>
          </p:cNvSpPr>
          <p:nvPr/>
        </p:nvSpPr>
        <p:spPr bwMode="auto">
          <a:xfrm>
            <a:off x="4932313" y="4149725"/>
            <a:ext cx="71437"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95" name="Oval 313"/>
          <p:cNvSpPr>
            <a:spLocks noChangeArrowheads="1"/>
          </p:cNvSpPr>
          <p:nvPr/>
        </p:nvSpPr>
        <p:spPr bwMode="auto">
          <a:xfrm>
            <a:off x="4787850" y="4292600"/>
            <a:ext cx="71438"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96" name="Oval 314"/>
          <p:cNvSpPr>
            <a:spLocks noChangeArrowheads="1"/>
          </p:cNvSpPr>
          <p:nvPr/>
        </p:nvSpPr>
        <p:spPr bwMode="auto">
          <a:xfrm>
            <a:off x="4932313" y="4797425"/>
            <a:ext cx="71437"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97" name="Oval 315"/>
          <p:cNvSpPr>
            <a:spLocks noChangeArrowheads="1"/>
          </p:cNvSpPr>
          <p:nvPr/>
        </p:nvSpPr>
        <p:spPr bwMode="auto">
          <a:xfrm>
            <a:off x="5005338" y="4725988"/>
            <a:ext cx="71437"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98" name="Oval 316"/>
          <p:cNvSpPr>
            <a:spLocks noChangeArrowheads="1"/>
          </p:cNvSpPr>
          <p:nvPr/>
        </p:nvSpPr>
        <p:spPr bwMode="auto">
          <a:xfrm>
            <a:off x="5076775" y="4797425"/>
            <a:ext cx="71438"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99" name="Oval 317"/>
          <p:cNvSpPr>
            <a:spLocks noChangeArrowheads="1"/>
          </p:cNvSpPr>
          <p:nvPr/>
        </p:nvSpPr>
        <p:spPr bwMode="auto">
          <a:xfrm>
            <a:off x="4932313" y="4652963"/>
            <a:ext cx="71437"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200" name="Oval 318"/>
          <p:cNvSpPr>
            <a:spLocks noChangeArrowheads="1"/>
          </p:cNvSpPr>
          <p:nvPr/>
        </p:nvSpPr>
        <p:spPr bwMode="auto">
          <a:xfrm>
            <a:off x="5076775" y="4581525"/>
            <a:ext cx="71438" cy="71438"/>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201" name="Oval 319"/>
          <p:cNvSpPr>
            <a:spLocks noChangeArrowheads="1"/>
          </p:cNvSpPr>
          <p:nvPr/>
        </p:nvSpPr>
        <p:spPr bwMode="auto">
          <a:xfrm>
            <a:off x="5076775" y="4725988"/>
            <a:ext cx="71438"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202" name="Oval 320"/>
          <p:cNvSpPr>
            <a:spLocks noChangeArrowheads="1"/>
          </p:cNvSpPr>
          <p:nvPr/>
        </p:nvSpPr>
        <p:spPr bwMode="auto">
          <a:xfrm>
            <a:off x="5005338" y="4510088"/>
            <a:ext cx="71437"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203" name="Oval 321"/>
          <p:cNvSpPr>
            <a:spLocks noChangeArrowheads="1"/>
          </p:cNvSpPr>
          <p:nvPr/>
        </p:nvSpPr>
        <p:spPr bwMode="auto">
          <a:xfrm>
            <a:off x="4860875" y="4652963"/>
            <a:ext cx="71438" cy="71437"/>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204" name="テキスト ボックス 203"/>
          <p:cNvSpPr txBox="1"/>
          <p:nvPr/>
        </p:nvSpPr>
        <p:spPr>
          <a:xfrm>
            <a:off x="256802" y="4509120"/>
            <a:ext cx="3307085" cy="1323439"/>
          </a:xfrm>
          <a:prstGeom prst="rect">
            <a:avLst/>
          </a:prstGeom>
          <a:noFill/>
        </p:spPr>
        <p:txBody>
          <a:bodyPr wrap="square" rtlCol="0">
            <a:spAutoFit/>
          </a:bodyPr>
          <a:lstStyle/>
          <a:p>
            <a:r>
              <a:rPr lang="ja-JP" altLang="en-US" sz="4000" dirty="0">
                <a:latin typeface="HG丸ｺﾞｼｯｸM-PRO" pitchFamily="50" charset="-128"/>
                <a:ea typeface="HG丸ｺﾞｼｯｸM-PRO" pitchFamily="50" charset="-128"/>
              </a:rPr>
              <a:t>あの</a:t>
            </a:r>
            <a:r>
              <a:rPr lang="ja-JP" altLang="en-US" sz="4000" dirty="0" smtClean="0">
                <a:latin typeface="HG丸ｺﾞｼｯｸM-PRO" pitchFamily="50" charset="-128"/>
                <a:ea typeface="HG丸ｺﾞｼｯｸM-PRO" pitchFamily="50" charset="-128"/>
              </a:rPr>
              <a:t>時、何が起こったか。</a:t>
            </a:r>
            <a:endParaRPr kumimoji="1" lang="ja-JP" altLang="en-US" sz="4000" dirty="0">
              <a:latin typeface="HG丸ｺﾞｼｯｸM-PRO" pitchFamily="50" charset="-128"/>
              <a:ea typeface="HG丸ｺﾞｼｯｸM-PRO" pitchFamily="50" charset="-128"/>
            </a:endParaRPr>
          </a:p>
        </p:txBody>
      </p:sp>
      <p:sp>
        <p:nvSpPr>
          <p:cNvPr id="205" name="テキスト ボックス 204"/>
          <p:cNvSpPr txBox="1"/>
          <p:nvPr/>
        </p:nvSpPr>
        <p:spPr>
          <a:xfrm>
            <a:off x="0" y="0"/>
            <a:ext cx="5570756" cy="276999"/>
          </a:xfrm>
          <a:prstGeom prst="rect">
            <a:avLst/>
          </a:prstGeom>
          <a:noFill/>
          <a:effectLst/>
        </p:spPr>
        <p:txBody>
          <a:bodyPr wrap="none" rtlCol="0">
            <a:spAutoFit/>
          </a:bodyPr>
          <a:lstStyle/>
          <a:p>
            <a:r>
              <a:rPr lang="ja-JP" altLang="en-US" sz="1200" dirty="0">
                <a:latin typeface="HG丸ｺﾞｼｯｸM-PRO" pitchFamily="50" charset="-128"/>
                <a:ea typeface="HG丸ｺﾞｼｯｸM-PRO" pitchFamily="50" charset="-128"/>
              </a:rPr>
              <a:t>エンジン０１文化戦略会議「オープンカレッジｉｎ浜松</a:t>
            </a:r>
            <a:r>
              <a:rPr lang="ja-JP" altLang="en-US" sz="1200" dirty="0" smtClean="0">
                <a:latin typeface="HG丸ｺﾞｼｯｸM-PRO" pitchFamily="50" charset="-128"/>
                <a:ea typeface="HG丸ｺﾞｼｯｸM-PRO" pitchFamily="50" charset="-128"/>
              </a:rPr>
              <a:t>」２０１３年２月９日</a:t>
            </a:r>
            <a:endParaRPr kumimoji="1" lang="ja-JP" altLang="en-US" sz="1200" dirty="0">
              <a:latin typeface="HG丸ｺﾞｼｯｸM-PRO" pitchFamily="50" charset="-128"/>
              <a:ea typeface="HG丸ｺﾞｼｯｸM-PRO" pitchFamily="50" charset="-128"/>
            </a:endParaRPr>
          </a:p>
        </p:txBody>
      </p:sp>
      <p:sp>
        <p:nvSpPr>
          <p:cNvPr id="206" name="Text Box 11"/>
          <p:cNvSpPr txBox="1">
            <a:spLocks noChangeArrowheads="1"/>
          </p:cNvSpPr>
          <p:nvPr/>
        </p:nvSpPr>
        <p:spPr bwMode="auto">
          <a:xfrm>
            <a:off x="7239000" y="47625"/>
            <a:ext cx="17947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lang="en-US" altLang="ja-JP" sz="1400" dirty="0"/>
              <a:t>©Takashi Kamei, </a:t>
            </a:r>
            <a:r>
              <a:rPr lang="en-US" altLang="ja-JP" sz="1400" dirty="0" smtClean="0"/>
              <a:t>2013</a:t>
            </a:r>
            <a:endParaRPr lang="en-US" altLang="ja-JP" sz="1400" dirty="0"/>
          </a:p>
        </p:txBody>
      </p:sp>
    </p:spTree>
    <p:extLst>
      <p:ext uri="{BB962C8B-B14F-4D97-AF65-F5344CB8AC3E}">
        <p14:creationId xmlns:p14="http://schemas.microsoft.com/office/powerpoint/2010/main" val="119863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3"/>
                                        </p:tgtEl>
                                        <p:attrNameLst>
                                          <p:attrName>style.visibility</p:attrName>
                                        </p:attrNameLst>
                                      </p:cBhvr>
                                      <p:to>
                                        <p:strVal val="visible"/>
                                      </p:to>
                                    </p:set>
                                    <p:animEffect transition="in" filter="fade">
                                      <p:cBhvr>
                                        <p:cTn id="14" dur="500"/>
                                        <p:tgtEl>
                                          <p:spTgt spid="1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fade">
                                      <p:cBhvr>
                                        <p:cTn id="30" dur="500"/>
                                        <p:tgtEl>
                                          <p:spTgt spid="105"/>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08"/>
                                        </p:tgtEl>
                                        <p:attrNameLst>
                                          <p:attrName>style.visibility</p:attrName>
                                        </p:attrNameLst>
                                      </p:cBhvr>
                                      <p:to>
                                        <p:strVal val="visible"/>
                                      </p:to>
                                    </p:set>
                                    <p:animEffect transition="in" filter="fade">
                                      <p:cBhvr>
                                        <p:cTn id="38" dur="500"/>
                                        <p:tgtEl>
                                          <p:spTgt spid="108"/>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10"/>
                                        </p:tgtEl>
                                        <p:attrNameLst>
                                          <p:attrName>style.visibility</p:attrName>
                                        </p:attrNameLst>
                                      </p:cBhvr>
                                      <p:to>
                                        <p:strVal val="visible"/>
                                      </p:to>
                                    </p:set>
                                    <p:animEffect transition="in" filter="fade">
                                      <p:cBhvr>
                                        <p:cTn id="4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6" grpId="0" animBg="1"/>
      <p:bldP spid="97" grpId="0" animBg="1"/>
      <p:bldP spid="105" grpId="0" animBg="1"/>
      <p:bldP spid="108" grpId="0" animBg="1"/>
      <p:bldP spid="110" grpId="0" animBg="1"/>
      <p:bldP spid="111" grpId="0" animBg="1"/>
      <p:bldP spid="113" grpId="0" animBg="1"/>
      <p:bldP spid="1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9" name="Rectangle 125"/>
          <p:cNvSpPr>
            <a:spLocks noChangeArrowheads="1"/>
          </p:cNvSpPr>
          <p:nvPr/>
        </p:nvSpPr>
        <p:spPr bwMode="auto">
          <a:xfrm>
            <a:off x="3276600" y="3933825"/>
            <a:ext cx="142875" cy="5746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07" name="AutoShape 123"/>
          <p:cNvSpPr>
            <a:spLocks noChangeArrowheads="1"/>
          </p:cNvSpPr>
          <p:nvPr/>
        </p:nvSpPr>
        <p:spPr bwMode="auto">
          <a:xfrm>
            <a:off x="2635250" y="4465638"/>
            <a:ext cx="1431925" cy="198755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08" name="AutoShape 124"/>
          <p:cNvSpPr>
            <a:spLocks noChangeArrowheads="1"/>
          </p:cNvSpPr>
          <p:nvPr/>
        </p:nvSpPr>
        <p:spPr bwMode="auto">
          <a:xfrm>
            <a:off x="2700338" y="4537075"/>
            <a:ext cx="1301750" cy="177165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12" name="Freeform 128"/>
          <p:cNvSpPr>
            <a:spLocks/>
          </p:cNvSpPr>
          <p:nvPr/>
        </p:nvSpPr>
        <p:spPr bwMode="auto">
          <a:xfrm>
            <a:off x="2665413" y="4540250"/>
            <a:ext cx="1390650" cy="1841500"/>
          </a:xfrm>
          <a:custGeom>
            <a:avLst/>
            <a:gdLst>
              <a:gd name="T0" fmla="*/ 381 w 876"/>
              <a:gd name="T1" fmla="*/ 0 h 1141"/>
              <a:gd name="T2" fmla="*/ 361 w 876"/>
              <a:gd name="T3" fmla="*/ 604 h 1141"/>
              <a:gd name="T4" fmla="*/ 67 w 876"/>
              <a:gd name="T5" fmla="*/ 661 h 1141"/>
              <a:gd name="T6" fmla="*/ 22 w 876"/>
              <a:gd name="T7" fmla="*/ 933 h 1141"/>
              <a:gd name="T8" fmla="*/ 22 w 876"/>
              <a:gd name="T9" fmla="*/ 1024 h 1141"/>
              <a:gd name="T10" fmla="*/ 121 w 876"/>
              <a:gd name="T11" fmla="*/ 1124 h 1141"/>
              <a:gd name="T12" fmla="*/ 747 w 876"/>
              <a:gd name="T13" fmla="*/ 1114 h 1141"/>
              <a:gd name="T14" fmla="*/ 841 w 876"/>
              <a:gd name="T15" fmla="*/ 964 h 1141"/>
              <a:gd name="T16" fmla="*/ 817 w 876"/>
              <a:gd name="T17" fmla="*/ 612 h 1141"/>
              <a:gd name="T18" fmla="*/ 489 w 876"/>
              <a:gd name="T19" fmla="*/ 596 h 1141"/>
              <a:gd name="T20" fmla="*/ 467 w 876"/>
              <a:gd name="T21" fmla="*/ 0 h 1141"/>
              <a:gd name="T22" fmla="*/ 381 w 876"/>
              <a:gd name="T23"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6" h="1141">
                <a:moveTo>
                  <a:pt x="381" y="0"/>
                </a:moveTo>
                <a:cubicBezTo>
                  <a:pt x="363" y="101"/>
                  <a:pt x="413" y="494"/>
                  <a:pt x="361" y="604"/>
                </a:cubicBezTo>
                <a:cubicBezTo>
                  <a:pt x="309" y="714"/>
                  <a:pt x="123" y="606"/>
                  <a:pt x="67" y="661"/>
                </a:cubicBezTo>
                <a:cubicBezTo>
                  <a:pt x="11" y="716"/>
                  <a:pt x="29" y="872"/>
                  <a:pt x="22" y="933"/>
                </a:cubicBezTo>
                <a:cubicBezTo>
                  <a:pt x="15" y="994"/>
                  <a:pt x="5" y="992"/>
                  <a:pt x="22" y="1024"/>
                </a:cubicBezTo>
                <a:cubicBezTo>
                  <a:pt x="39" y="1056"/>
                  <a:pt x="0" y="1109"/>
                  <a:pt x="121" y="1124"/>
                </a:cubicBezTo>
                <a:cubicBezTo>
                  <a:pt x="242" y="1139"/>
                  <a:pt x="627" y="1141"/>
                  <a:pt x="747" y="1114"/>
                </a:cubicBezTo>
                <a:cubicBezTo>
                  <a:pt x="867" y="1087"/>
                  <a:pt x="829" y="1048"/>
                  <a:pt x="841" y="964"/>
                </a:cubicBezTo>
                <a:cubicBezTo>
                  <a:pt x="853" y="880"/>
                  <a:pt x="876" y="673"/>
                  <a:pt x="817" y="612"/>
                </a:cubicBezTo>
                <a:cubicBezTo>
                  <a:pt x="758" y="551"/>
                  <a:pt x="547" y="698"/>
                  <a:pt x="489" y="596"/>
                </a:cubicBezTo>
                <a:cubicBezTo>
                  <a:pt x="431" y="494"/>
                  <a:pt x="485" y="99"/>
                  <a:pt x="467" y="0"/>
                </a:cubicBezTo>
                <a:lnTo>
                  <a:pt x="381" y="0"/>
                </a:lnTo>
                <a:close/>
              </a:path>
            </a:pathLst>
          </a:cu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HG丸ｺﾞｼｯｸM-PRO" pitchFamily="50" charset="-128"/>
              <a:ea typeface="HG丸ｺﾞｼｯｸM-PRO" pitchFamily="50" charset="-128"/>
            </a:endParaRPr>
          </a:p>
        </p:txBody>
      </p:sp>
      <p:sp>
        <p:nvSpPr>
          <p:cNvPr id="16388" name="AutoShape 4"/>
          <p:cNvSpPr>
            <a:spLocks noChangeArrowheads="1"/>
          </p:cNvSpPr>
          <p:nvPr/>
        </p:nvSpPr>
        <p:spPr bwMode="auto">
          <a:xfrm>
            <a:off x="2627313" y="1909763"/>
            <a:ext cx="1431925" cy="2060575"/>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389" name="AutoShape 5"/>
          <p:cNvSpPr>
            <a:spLocks noChangeArrowheads="1"/>
          </p:cNvSpPr>
          <p:nvPr/>
        </p:nvSpPr>
        <p:spPr bwMode="auto">
          <a:xfrm>
            <a:off x="2697163" y="1981200"/>
            <a:ext cx="1262062" cy="1919288"/>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18" name="AutoShape 134"/>
          <p:cNvSpPr>
            <a:spLocks noChangeArrowheads="1"/>
          </p:cNvSpPr>
          <p:nvPr/>
        </p:nvSpPr>
        <p:spPr bwMode="auto">
          <a:xfrm>
            <a:off x="2700338" y="2781300"/>
            <a:ext cx="1262062" cy="1127125"/>
          </a:xfrm>
          <a:prstGeom prst="roundRect">
            <a:avLst>
              <a:gd name="adj" fmla="val 16667"/>
            </a:avLst>
          </a:prstGeom>
          <a:gradFill rotWithShape="1">
            <a:gsLst>
              <a:gs pos="0">
                <a:srgbClr val="CCFFCC"/>
              </a:gs>
              <a:gs pos="100000">
                <a:srgbClr val="FFCC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386" name="Rectangle 2"/>
          <p:cNvSpPr>
            <a:spLocks noGrp="1" noChangeArrowheads="1"/>
          </p:cNvSpPr>
          <p:nvPr>
            <p:ph type="title"/>
          </p:nvPr>
        </p:nvSpPr>
        <p:spPr>
          <a:xfrm>
            <a:off x="107504" y="274638"/>
            <a:ext cx="8579296" cy="1143000"/>
          </a:xfrm>
        </p:spPr>
        <p:txBody>
          <a:bodyPr/>
          <a:lstStyle/>
          <a:p>
            <a:r>
              <a:rPr lang="ja-JP" altLang="en-US" dirty="0">
                <a:latin typeface="HG丸ｺﾞｼｯｸM-PRO" pitchFamily="50" charset="-128"/>
                <a:ea typeface="HG丸ｺﾞｼｯｸM-PRO" pitchFamily="50" charset="-128"/>
              </a:rPr>
              <a:t>「冷却の喪失」</a:t>
            </a:r>
            <a:r>
              <a:rPr lang="en-US" altLang="ja-JP" dirty="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溶融塩炉では？</a:t>
            </a:r>
          </a:p>
        </p:txBody>
      </p:sp>
      <p:sp>
        <p:nvSpPr>
          <p:cNvPr id="16503" name="Text Box 119"/>
          <p:cNvSpPr txBox="1">
            <a:spLocks noChangeArrowheads="1"/>
          </p:cNvSpPr>
          <p:nvPr/>
        </p:nvSpPr>
        <p:spPr bwMode="auto">
          <a:xfrm>
            <a:off x="6804248" y="1700808"/>
            <a:ext cx="2262158" cy="25853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latin typeface="HG丸ｺﾞｼｯｸM-PRO" pitchFamily="50" charset="-128"/>
                <a:ea typeface="HG丸ｺﾞｼｯｸM-PRO" pitchFamily="50" charset="-128"/>
              </a:rPr>
              <a:t>冷却材が溶融塩</a:t>
            </a:r>
          </a:p>
          <a:p>
            <a:r>
              <a:rPr lang="ja-JP" altLang="en-US">
                <a:latin typeface="HG丸ｺﾞｼｯｸM-PRO" pitchFamily="50" charset="-128"/>
                <a:ea typeface="HG丸ｺﾞｼｯｸM-PRO" pitchFamily="50" charset="-128"/>
              </a:rPr>
              <a:t>　　　↓</a:t>
            </a:r>
          </a:p>
          <a:p>
            <a:r>
              <a:rPr lang="ja-JP" altLang="en-US">
                <a:latin typeface="HG丸ｺﾞｼｯｸM-PRO" pitchFamily="50" charset="-128"/>
                <a:ea typeface="HG丸ｺﾞｼｯｸM-PRO" pitchFamily="50" charset="-128"/>
              </a:rPr>
              <a:t>沸点は１４３０度</a:t>
            </a:r>
          </a:p>
          <a:p>
            <a:r>
              <a:rPr lang="ja-JP" altLang="en-US">
                <a:latin typeface="HG丸ｺﾞｼｯｸM-PRO" pitchFamily="50" charset="-128"/>
                <a:ea typeface="HG丸ｺﾞｼｯｸM-PRO" pitchFamily="50" charset="-128"/>
              </a:rPr>
              <a:t>（高効率）</a:t>
            </a:r>
          </a:p>
          <a:p>
            <a:r>
              <a:rPr lang="ja-JP" altLang="en-US">
                <a:latin typeface="HG丸ｺﾞｼｯｸM-PRO" pitchFamily="50" charset="-128"/>
                <a:ea typeface="HG丸ｺﾞｼｯｸM-PRO" pitchFamily="50" charset="-128"/>
              </a:rPr>
              <a:t>　　　↓</a:t>
            </a:r>
          </a:p>
          <a:p>
            <a:r>
              <a:rPr lang="ja-JP" altLang="en-US">
                <a:latin typeface="HG丸ｺﾞｼｯｸM-PRO" pitchFamily="50" charset="-128"/>
                <a:ea typeface="HG丸ｺﾞｼｯｸM-PRO" pitchFamily="50" charset="-128"/>
              </a:rPr>
              <a:t>運転温度は７００度</a:t>
            </a:r>
          </a:p>
          <a:p>
            <a:r>
              <a:rPr lang="ja-JP" altLang="en-US">
                <a:latin typeface="HG丸ｺﾞｼｯｸM-PRO" pitchFamily="50" charset="-128"/>
                <a:ea typeface="HG丸ｺﾞｼｯｸM-PRO" pitchFamily="50" charset="-128"/>
              </a:rPr>
              <a:t>（常に液体）</a:t>
            </a:r>
          </a:p>
          <a:p>
            <a:r>
              <a:rPr lang="ja-JP" altLang="en-US">
                <a:latin typeface="HG丸ｺﾞｼｯｸM-PRO" pitchFamily="50" charset="-128"/>
                <a:ea typeface="HG丸ｺﾞｼｯｸM-PRO" pitchFamily="50" charset="-128"/>
              </a:rPr>
              <a:t>　　　↓</a:t>
            </a:r>
          </a:p>
          <a:p>
            <a:r>
              <a:rPr lang="ja-JP" altLang="en-US">
                <a:latin typeface="HG丸ｺﾞｼｯｸM-PRO" pitchFamily="50" charset="-128"/>
                <a:ea typeface="HG丸ｺﾞｼｯｸM-PRO" pitchFamily="50" charset="-128"/>
              </a:rPr>
              <a:t>わずか</a:t>
            </a:r>
            <a:r>
              <a:rPr lang="en-US" altLang="ja-JP">
                <a:solidFill>
                  <a:srgbClr val="0000FF"/>
                </a:solidFill>
                <a:latin typeface="HG丸ｺﾞｼｯｸM-PRO" pitchFamily="50" charset="-128"/>
                <a:ea typeface="HG丸ｺﾞｼｯｸM-PRO" pitchFamily="50" charset="-128"/>
              </a:rPr>
              <a:t>5</a:t>
            </a:r>
            <a:r>
              <a:rPr lang="ja-JP" altLang="en-US">
                <a:solidFill>
                  <a:srgbClr val="0000FF"/>
                </a:solidFill>
                <a:latin typeface="HG丸ｺﾞｼｯｸM-PRO" pitchFamily="50" charset="-128"/>
                <a:ea typeface="HG丸ｺﾞｼｯｸM-PRO" pitchFamily="50" charset="-128"/>
              </a:rPr>
              <a:t>気圧</a:t>
            </a:r>
            <a:endParaRPr lang="ja-JP" altLang="en-US" b="1">
              <a:solidFill>
                <a:srgbClr val="0000FF"/>
              </a:solidFill>
              <a:latin typeface="HG丸ｺﾞｼｯｸM-PRO" pitchFamily="50" charset="-128"/>
              <a:ea typeface="HG丸ｺﾞｼｯｸM-PRO" pitchFamily="50" charset="-128"/>
            </a:endParaRPr>
          </a:p>
        </p:txBody>
      </p:sp>
      <p:sp>
        <p:nvSpPr>
          <p:cNvPr id="16510" name="Rectangle 126"/>
          <p:cNvSpPr>
            <a:spLocks noChangeArrowheads="1"/>
          </p:cNvSpPr>
          <p:nvPr/>
        </p:nvSpPr>
        <p:spPr bwMode="auto">
          <a:xfrm flipH="1">
            <a:off x="3130550" y="4149725"/>
            <a:ext cx="433388" cy="142875"/>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11" name="AutoShape 127"/>
          <p:cNvSpPr>
            <a:spLocks noChangeArrowheads="1"/>
          </p:cNvSpPr>
          <p:nvPr/>
        </p:nvSpPr>
        <p:spPr bwMode="auto">
          <a:xfrm>
            <a:off x="3708400" y="3573463"/>
            <a:ext cx="2951832" cy="1223962"/>
          </a:xfrm>
          <a:prstGeom prst="leftArrowCallout">
            <a:avLst>
              <a:gd name="adj1" fmla="val 25037"/>
              <a:gd name="adj2" fmla="val 25000"/>
              <a:gd name="adj3" fmla="val 33727"/>
              <a:gd name="adj4" fmla="val 782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u="sng" dirty="0" smtClean="0">
                <a:latin typeface="HG丸ｺﾞｼｯｸM-PRO" pitchFamily="50" charset="-128"/>
                <a:ea typeface="HG丸ｺﾞｼｯｸM-PRO" pitchFamily="50" charset="-128"/>
              </a:rPr>
              <a:t>フリーズバルブ</a:t>
            </a:r>
            <a:endParaRPr lang="ja-JP" altLang="en-US" dirty="0">
              <a:latin typeface="HG丸ｺﾞｼｯｸM-PRO" pitchFamily="50" charset="-128"/>
              <a:ea typeface="HG丸ｺﾞｼｯｸM-PRO" pitchFamily="50" charset="-128"/>
            </a:endParaRPr>
          </a:p>
          <a:p>
            <a:pPr algn="ctr"/>
            <a:r>
              <a:rPr lang="ja-JP" altLang="en-US" dirty="0" smtClean="0">
                <a:latin typeface="HG丸ｺﾞｼｯｸM-PRO" pitchFamily="50" charset="-128"/>
                <a:ea typeface="HG丸ｺﾞｼｯｸM-PRO" pitchFamily="50" charset="-128"/>
              </a:rPr>
              <a:t>ファン</a:t>
            </a:r>
            <a:r>
              <a:rPr lang="ja-JP" altLang="en-US" dirty="0">
                <a:latin typeface="HG丸ｺﾞｼｯｸM-PRO" pitchFamily="50" charset="-128"/>
                <a:ea typeface="HG丸ｺﾞｼｯｸM-PRO" pitchFamily="50" charset="-128"/>
              </a:rPr>
              <a:t>で冷却。</a:t>
            </a:r>
          </a:p>
          <a:p>
            <a:pPr algn="ctr"/>
            <a:r>
              <a:rPr lang="ja-JP" altLang="en-US" dirty="0">
                <a:latin typeface="HG丸ｺﾞｼｯｸM-PRO" pitchFamily="50" charset="-128"/>
                <a:ea typeface="HG丸ｺﾞｼｯｸM-PRO" pitchFamily="50" charset="-128"/>
              </a:rPr>
              <a:t>高温で溶けて開く</a:t>
            </a:r>
          </a:p>
          <a:p>
            <a:pPr algn="ctr"/>
            <a:r>
              <a:rPr lang="ja-JP" altLang="en-US" dirty="0">
                <a:latin typeface="HG丸ｺﾞｼｯｸM-PRO" pitchFamily="50" charset="-128"/>
                <a:ea typeface="HG丸ｺﾞｼｯｸM-PRO" pitchFamily="50" charset="-128"/>
              </a:rPr>
              <a:t>（弁開閉の</a:t>
            </a:r>
            <a:r>
              <a:rPr lang="ja-JP" altLang="en-US" dirty="0" smtClean="0">
                <a:latin typeface="HG丸ｺﾞｼｯｸM-PRO" pitchFamily="50" charset="-128"/>
                <a:ea typeface="HG丸ｺﾞｼｯｸM-PRO" pitchFamily="50" charset="-128"/>
              </a:rPr>
              <a:t>電力不要）</a:t>
            </a:r>
            <a:endParaRPr lang="ja-JP" altLang="en-US" dirty="0">
              <a:latin typeface="HG丸ｺﾞｼｯｸM-PRO" pitchFamily="50" charset="-128"/>
              <a:ea typeface="HG丸ｺﾞｼｯｸM-PRO" pitchFamily="50" charset="-128"/>
            </a:endParaRPr>
          </a:p>
        </p:txBody>
      </p:sp>
      <p:sp>
        <p:nvSpPr>
          <p:cNvPr id="16513" name="AutoShape 129"/>
          <p:cNvSpPr>
            <a:spLocks noChangeArrowheads="1"/>
          </p:cNvSpPr>
          <p:nvPr/>
        </p:nvSpPr>
        <p:spPr bwMode="auto">
          <a:xfrm>
            <a:off x="2195513" y="3789363"/>
            <a:ext cx="433387" cy="790575"/>
          </a:xfrm>
          <a:prstGeom prst="downArrow">
            <a:avLst>
              <a:gd name="adj1" fmla="val 50000"/>
              <a:gd name="adj2" fmla="val 45604"/>
            </a:avLst>
          </a:prstGeom>
          <a:solidFill>
            <a:schemeClr val="accent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eaVert" wrap="none" anchor="ctr"/>
          <a:lstStyle/>
          <a:p>
            <a:endParaRPr lang="ja-JP" altLang="en-US">
              <a:latin typeface="HG丸ｺﾞｼｯｸM-PRO" pitchFamily="50" charset="-128"/>
              <a:ea typeface="HG丸ｺﾞｼｯｸM-PRO" pitchFamily="50" charset="-128"/>
            </a:endParaRPr>
          </a:p>
        </p:txBody>
      </p:sp>
      <p:sp>
        <p:nvSpPr>
          <p:cNvPr id="16390" name="Rectangle 6"/>
          <p:cNvSpPr>
            <a:spLocks noChangeArrowheads="1"/>
          </p:cNvSpPr>
          <p:nvPr/>
        </p:nvSpPr>
        <p:spPr bwMode="auto">
          <a:xfrm>
            <a:off x="2906713" y="2224088"/>
            <a:ext cx="279400" cy="1501775"/>
          </a:xfrm>
          <a:prstGeom prst="rect">
            <a:avLst/>
          </a:prstGeom>
          <a:pattFill prst="pct90">
            <a:fgClr>
              <a:schemeClr val="tx1"/>
            </a:fgClr>
            <a:bgClr>
              <a:schemeClr val="bg2"/>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391" name="Rectangle 7"/>
          <p:cNvSpPr>
            <a:spLocks noChangeArrowheads="1"/>
          </p:cNvSpPr>
          <p:nvPr/>
        </p:nvSpPr>
        <p:spPr bwMode="auto">
          <a:xfrm>
            <a:off x="3430588" y="2224088"/>
            <a:ext cx="279400" cy="1501775"/>
          </a:xfrm>
          <a:prstGeom prst="rect">
            <a:avLst/>
          </a:prstGeom>
          <a:pattFill prst="pct90">
            <a:fgClr>
              <a:schemeClr val="tx1"/>
            </a:fgClr>
            <a:bgClr>
              <a:schemeClr val="bg2"/>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394" name="AutoShape 10"/>
          <p:cNvSpPr>
            <a:spLocks noChangeArrowheads="1"/>
          </p:cNvSpPr>
          <p:nvPr/>
        </p:nvSpPr>
        <p:spPr bwMode="auto">
          <a:xfrm>
            <a:off x="2732088" y="2852738"/>
            <a:ext cx="69850" cy="69850"/>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395" name="AutoShape 11"/>
          <p:cNvSpPr>
            <a:spLocks noChangeArrowheads="1"/>
          </p:cNvSpPr>
          <p:nvPr/>
        </p:nvSpPr>
        <p:spPr bwMode="auto">
          <a:xfrm rot="10800000">
            <a:off x="2732088" y="2817813"/>
            <a:ext cx="69850" cy="69850"/>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396" name="AutoShape 12"/>
          <p:cNvSpPr>
            <a:spLocks noChangeArrowheads="1"/>
          </p:cNvSpPr>
          <p:nvPr/>
        </p:nvSpPr>
        <p:spPr bwMode="auto">
          <a:xfrm>
            <a:off x="2803525" y="3063875"/>
            <a:ext cx="68263" cy="68263"/>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397" name="AutoShape 13"/>
          <p:cNvSpPr>
            <a:spLocks noChangeArrowheads="1"/>
          </p:cNvSpPr>
          <p:nvPr/>
        </p:nvSpPr>
        <p:spPr bwMode="auto">
          <a:xfrm rot="10800000">
            <a:off x="2803525" y="3027363"/>
            <a:ext cx="68263" cy="69850"/>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398" name="Oval 14"/>
          <p:cNvSpPr>
            <a:spLocks noChangeArrowheads="1"/>
          </p:cNvSpPr>
          <p:nvPr/>
        </p:nvSpPr>
        <p:spPr bwMode="auto">
          <a:xfrm>
            <a:off x="2732088" y="3273425"/>
            <a:ext cx="69850" cy="68263"/>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01" name="AutoShape 17"/>
          <p:cNvSpPr>
            <a:spLocks noChangeArrowheads="1"/>
          </p:cNvSpPr>
          <p:nvPr/>
        </p:nvSpPr>
        <p:spPr bwMode="auto">
          <a:xfrm>
            <a:off x="3257550" y="2957513"/>
            <a:ext cx="68263" cy="69850"/>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02" name="AutoShape 18"/>
          <p:cNvSpPr>
            <a:spLocks noChangeArrowheads="1"/>
          </p:cNvSpPr>
          <p:nvPr/>
        </p:nvSpPr>
        <p:spPr bwMode="auto">
          <a:xfrm rot="10800000">
            <a:off x="3257550" y="2922588"/>
            <a:ext cx="68263" cy="69850"/>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03" name="AutoShape 19"/>
          <p:cNvSpPr>
            <a:spLocks noChangeArrowheads="1"/>
          </p:cNvSpPr>
          <p:nvPr/>
        </p:nvSpPr>
        <p:spPr bwMode="auto">
          <a:xfrm>
            <a:off x="3327400" y="3168650"/>
            <a:ext cx="68263" cy="68263"/>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04" name="AutoShape 20"/>
          <p:cNvSpPr>
            <a:spLocks noChangeArrowheads="1"/>
          </p:cNvSpPr>
          <p:nvPr/>
        </p:nvSpPr>
        <p:spPr bwMode="auto">
          <a:xfrm rot="10800000">
            <a:off x="3327400" y="3132138"/>
            <a:ext cx="68263" cy="69850"/>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05" name="Oval 21"/>
          <p:cNvSpPr>
            <a:spLocks noChangeArrowheads="1"/>
          </p:cNvSpPr>
          <p:nvPr/>
        </p:nvSpPr>
        <p:spPr bwMode="auto">
          <a:xfrm>
            <a:off x="3257550" y="3271838"/>
            <a:ext cx="68263" cy="69850"/>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10" name="AutoShape 26"/>
          <p:cNvSpPr>
            <a:spLocks noChangeArrowheads="1"/>
          </p:cNvSpPr>
          <p:nvPr/>
        </p:nvSpPr>
        <p:spPr bwMode="auto">
          <a:xfrm>
            <a:off x="3816350" y="2854325"/>
            <a:ext cx="68263" cy="69850"/>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11" name="AutoShape 27"/>
          <p:cNvSpPr>
            <a:spLocks noChangeArrowheads="1"/>
          </p:cNvSpPr>
          <p:nvPr/>
        </p:nvSpPr>
        <p:spPr bwMode="auto">
          <a:xfrm rot="10800000">
            <a:off x="3816350" y="2819400"/>
            <a:ext cx="68263" cy="68263"/>
          </a:xfrm>
          <a:custGeom>
            <a:avLst/>
            <a:gdLst>
              <a:gd name="G0" fmla="+- 960 0 0"/>
              <a:gd name="G1" fmla="+- 0 0 0"/>
              <a:gd name="G2" fmla="+- 0 0 0"/>
              <a:gd name="T0" fmla="*/ 0 256 1"/>
              <a:gd name="T1" fmla="*/ 180 256 1"/>
              <a:gd name="G3" fmla="+- 0 T0 T1"/>
              <a:gd name="T2" fmla="*/ 0 256 1"/>
              <a:gd name="T3" fmla="*/ 90 256 1"/>
              <a:gd name="G4" fmla="+- 0 T2 T3"/>
              <a:gd name="G5" fmla="*/ G4 2 1"/>
              <a:gd name="T4" fmla="*/ 90 256 1"/>
              <a:gd name="T5" fmla="*/ 0 256 1"/>
              <a:gd name="G6" fmla="+- 0 T4 T5"/>
              <a:gd name="G7" fmla="*/ G6 2 1"/>
              <a:gd name="G8" fmla="abs 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0"/>
              <a:gd name="G18" fmla="*/ 960 1 2"/>
              <a:gd name="G19" fmla="+- G18 5400 0"/>
              <a:gd name="G20" fmla="cos G19 0"/>
              <a:gd name="G21" fmla="sin G19 0"/>
              <a:gd name="G22" fmla="+- G20 10800 0"/>
              <a:gd name="G23" fmla="+- G21 10800 0"/>
              <a:gd name="G24" fmla="+- 10800 0 G20"/>
              <a:gd name="G25" fmla="+- 960 10800 0"/>
              <a:gd name="G26" fmla="?: G9 G17 G25"/>
              <a:gd name="G27" fmla="?: G9 0 21600"/>
              <a:gd name="G28" fmla="cos 10800 0"/>
              <a:gd name="G29" fmla="sin 10800 0"/>
              <a:gd name="G30" fmla="sin 960 0"/>
              <a:gd name="G31" fmla="+- G28 10800 0"/>
              <a:gd name="G32" fmla="+- G29 10800 0"/>
              <a:gd name="G33" fmla="+- G30 10800 0"/>
              <a:gd name="G34" fmla="?: G4 0 G31"/>
              <a:gd name="G35" fmla="?: 0 G34 0"/>
              <a:gd name="G36" fmla="?: G6 G35 G31"/>
              <a:gd name="G37" fmla="+- 21600 0 G36"/>
              <a:gd name="G38" fmla="?: G4 0 G33"/>
              <a:gd name="G39" fmla="?: 0 G38 G32"/>
              <a:gd name="G40" fmla="?: G6 G39 0"/>
              <a:gd name="G41" fmla="?: G4 G32 21600"/>
              <a:gd name="G42" fmla="?: G6 G41 G33"/>
              <a:gd name="T12" fmla="*/ 10800 w 21600"/>
              <a:gd name="T13" fmla="*/ 21600 h 21600"/>
              <a:gd name="T14" fmla="*/ 16680 w 21600"/>
              <a:gd name="T15" fmla="*/ 10800 h 21600"/>
              <a:gd name="T16" fmla="*/ 10800 w 21600"/>
              <a:gd name="T17" fmla="*/ 11760 h 21600"/>
              <a:gd name="T18" fmla="*/ 492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60" y="10800"/>
                </a:moveTo>
                <a:cubicBezTo>
                  <a:pt x="11760" y="11330"/>
                  <a:pt x="11330" y="11760"/>
                  <a:pt x="10800" y="11760"/>
                </a:cubicBezTo>
                <a:cubicBezTo>
                  <a:pt x="10269" y="11760"/>
                  <a:pt x="9840" y="11330"/>
                  <a:pt x="9840" y="10800"/>
                </a:cubicBezTo>
                <a:lnTo>
                  <a:pt x="0" y="10800"/>
                </a:lnTo>
                <a:cubicBezTo>
                  <a:pt x="0" y="16764"/>
                  <a:pt x="4835" y="21600"/>
                  <a:pt x="10800" y="21600"/>
                </a:cubicBezTo>
                <a:cubicBezTo>
                  <a:pt x="16764" y="21600"/>
                  <a:pt x="21600" y="16764"/>
                  <a:pt x="21600" y="10800"/>
                </a:cubicBezTo>
                <a:close/>
              </a:path>
            </a:pathLst>
          </a:cu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12" name="Oval 28"/>
          <p:cNvSpPr>
            <a:spLocks noChangeArrowheads="1"/>
          </p:cNvSpPr>
          <p:nvPr/>
        </p:nvSpPr>
        <p:spPr bwMode="auto">
          <a:xfrm>
            <a:off x="3746500" y="3063875"/>
            <a:ext cx="68263" cy="68263"/>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13" name="Oval 29"/>
          <p:cNvSpPr>
            <a:spLocks noChangeArrowheads="1"/>
          </p:cNvSpPr>
          <p:nvPr/>
        </p:nvSpPr>
        <p:spPr bwMode="auto">
          <a:xfrm>
            <a:off x="2767013" y="3516313"/>
            <a:ext cx="104775" cy="104775"/>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14" name="Oval 30"/>
          <p:cNvSpPr>
            <a:spLocks noChangeArrowheads="1"/>
          </p:cNvSpPr>
          <p:nvPr/>
        </p:nvSpPr>
        <p:spPr bwMode="auto">
          <a:xfrm>
            <a:off x="2732088" y="3656013"/>
            <a:ext cx="34925" cy="33337"/>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15" name="Oval 31"/>
          <p:cNvSpPr>
            <a:spLocks noChangeArrowheads="1"/>
          </p:cNvSpPr>
          <p:nvPr/>
        </p:nvSpPr>
        <p:spPr bwMode="auto">
          <a:xfrm>
            <a:off x="2836863" y="3760788"/>
            <a:ext cx="71437" cy="69850"/>
          </a:xfrm>
          <a:prstGeom prst="ellipse">
            <a:avLst/>
          </a:prstGeom>
          <a:solidFill>
            <a:srgbClr val="FF99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16" name="Oval 32"/>
          <p:cNvSpPr>
            <a:spLocks noChangeArrowheads="1"/>
          </p:cNvSpPr>
          <p:nvPr/>
        </p:nvSpPr>
        <p:spPr bwMode="auto">
          <a:xfrm>
            <a:off x="2767013" y="3376613"/>
            <a:ext cx="104775" cy="104775"/>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17" name="Oval 33"/>
          <p:cNvSpPr>
            <a:spLocks noChangeArrowheads="1"/>
          </p:cNvSpPr>
          <p:nvPr/>
        </p:nvSpPr>
        <p:spPr bwMode="auto">
          <a:xfrm>
            <a:off x="2732088" y="3516313"/>
            <a:ext cx="34925" cy="34925"/>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18" name="Oval 34"/>
          <p:cNvSpPr>
            <a:spLocks noChangeArrowheads="1"/>
          </p:cNvSpPr>
          <p:nvPr/>
        </p:nvSpPr>
        <p:spPr bwMode="auto">
          <a:xfrm>
            <a:off x="2836863" y="3621088"/>
            <a:ext cx="71437" cy="69850"/>
          </a:xfrm>
          <a:prstGeom prst="ellipse">
            <a:avLst/>
          </a:prstGeom>
          <a:solidFill>
            <a:srgbClr val="FF99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31" name="Oval 47"/>
          <p:cNvSpPr>
            <a:spLocks noChangeArrowheads="1"/>
          </p:cNvSpPr>
          <p:nvPr/>
        </p:nvSpPr>
        <p:spPr bwMode="auto">
          <a:xfrm>
            <a:off x="3779838" y="3376613"/>
            <a:ext cx="104775" cy="104775"/>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32" name="Oval 48"/>
          <p:cNvSpPr>
            <a:spLocks noChangeArrowheads="1"/>
          </p:cNvSpPr>
          <p:nvPr/>
        </p:nvSpPr>
        <p:spPr bwMode="auto">
          <a:xfrm>
            <a:off x="3744913" y="3516313"/>
            <a:ext cx="34925" cy="34925"/>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33" name="Oval 49"/>
          <p:cNvSpPr>
            <a:spLocks noChangeArrowheads="1"/>
          </p:cNvSpPr>
          <p:nvPr/>
        </p:nvSpPr>
        <p:spPr bwMode="auto">
          <a:xfrm>
            <a:off x="3849688" y="3621088"/>
            <a:ext cx="69850" cy="69850"/>
          </a:xfrm>
          <a:prstGeom prst="ellipse">
            <a:avLst/>
          </a:prstGeom>
          <a:solidFill>
            <a:srgbClr val="FF99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34" name="Oval 50"/>
          <p:cNvSpPr>
            <a:spLocks noChangeArrowheads="1"/>
          </p:cNvSpPr>
          <p:nvPr/>
        </p:nvSpPr>
        <p:spPr bwMode="auto">
          <a:xfrm>
            <a:off x="3779838" y="3236913"/>
            <a:ext cx="104775" cy="104775"/>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35" name="Oval 51"/>
          <p:cNvSpPr>
            <a:spLocks noChangeArrowheads="1"/>
          </p:cNvSpPr>
          <p:nvPr/>
        </p:nvSpPr>
        <p:spPr bwMode="auto">
          <a:xfrm>
            <a:off x="3744913" y="3376613"/>
            <a:ext cx="34925" cy="34925"/>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36" name="Oval 52"/>
          <p:cNvSpPr>
            <a:spLocks noChangeArrowheads="1"/>
          </p:cNvSpPr>
          <p:nvPr/>
        </p:nvSpPr>
        <p:spPr bwMode="auto">
          <a:xfrm>
            <a:off x="3849688" y="3481388"/>
            <a:ext cx="69850" cy="69850"/>
          </a:xfrm>
          <a:prstGeom prst="ellipse">
            <a:avLst/>
          </a:prstGeom>
          <a:solidFill>
            <a:srgbClr val="FF99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nvGrpSpPr>
          <p:cNvPr id="16451" name="Group 67"/>
          <p:cNvGrpSpPr>
            <a:grpSpLocks/>
          </p:cNvGrpSpPr>
          <p:nvPr/>
        </p:nvGrpSpPr>
        <p:grpSpPr bwMode="auto">
          <a:xfrm rot="5400000">
            <a:off x="3500438" y="3586163"/>
            <a:ext cx="174625" cy="454025"/>
            <a:chOff x="3878" y="799"/>
            <a:chExt cx="227" cy="589"/>
          </a:xfrm>
        </p:grpSpPr>
        <p:sp>
          <p:nvSpPr>
            <p:cNvPr id="16452" name="Oval 68"/>
            <p:cNvSpPr>
              <a:spLocks noChangeArrowheads="1"/>
            </p:cNvSpPr>
            <p:nvPr/>
          </p:nvSpPr>
          <p:spPr bwMode="auto">
            <a:xfrm>
              <a:off x="3923" y="980"/>
              <a:ext cx="136" cy="136"/>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53" name="Oval 69"/>
            <p:cNvSpPr>
              <a:spLocks noChangeArrowheads="1"/>
            </p:cNvSpPr>
            <p:nvPr/>
          </p:nvSpPr>
          <p:spPr bwMode="auto">
            <a:xfrm>
              <a:off x="3878" y="1161"/>
              <a:ext cx="45" cy="45"/>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54" name="Oval 70"/>
            <p:cNvSpPr>
              <a:spLocks noChangeArrowheads="1"/>
            </p:cNvSpPr>
            <p:nvPr/>
          </p:nvSpPr>
          <p:spPr bwMode="auto">
            <a:xfrm>
              <a:off x="4014" y="1297"/>
              <a:ext cx="91" cy="91"/>
            </a:xfrm>
            <a:prstGeom prst="ellipse">
              <a:avLst/>
            </a:prstGeom>
            <a:solidFill>
              <a:srgbClr val="FF99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55" name="Oval 71"/>
            <p:cNvSpPr>
              <a:spLocks noChangeArrowheads="1"/>
            </p:cNvSpPr>
            <p:nvPr/>
          </p:nvSpPr>
          <p:spPr bwMode="auto">
            <a:xfrm>
              <a:off x="3923" y="799"/>
              <a:ext cx="136" cy="136"/>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56" name="Oval 72"/>
            <p:cNvSpPr>
              <a:spLocks noChangeArrowheads="1"/>
            </p:cNvSpPr>
            <p:nvPr/>
          </p:nvSpPr>
          <p:spPr bwMode="auto">
            <a:xfrm>
              <a:off x="3878" y="980"/>
              <a:ext cx="45" cy="45"/>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57" name="Oval 73"/>
            <p:cNvSpPr>
              <a:spLocks noChangeArrowheads="1"/>
            </p:cNvSpPr>
            <p:nvPr/>
          </p:nvSpPr>
          <p:spPr bwMode="auto">
            <a:xfrm>
              <a:off x="4014" y="1116"/>
              <a:ext cx="91" cy="91"/>
            </a:xfrm>
            <a:prstGeom prst="ellipse">
              <a:avLst/>
            </a:prstGeom>
            <a:solidFill>
              <a:srgbClr val="FF99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grpSp>
        <p:nvGrpSpPr>
          <p:cNvPr id="16458" name="Group 74"/>
          <p:cNvGrpSpPr>
            <a:grpSpLocks/>
          </p:cNvGrpSpPr>
          <p:nvPr/>
        </p:nvGrpSpPr>
        <p:grpSpPr bwMode="auto">
          <a:xfrm rot="16200000" flipV="1">
            <a:off x="3047206" y="3586957"/>
            <a:ext cx="174625" cy="452438"/>
            <a:chOff x="3878" y="799"/>
            <a:chExt cx="227" cy="589"/>
          </a:xfrm>
        </p:grpSpPr>
        <p:sp>
          <p:nvSpPr>
            <p:cNvPr id="16459" name="Oval 75"/>
            <p:cNvSpPr>
              <a:spLocks noChangeArrowheads="1"/>
            </p:cNvSpPr>
            <p:nvPr/>
          </p:nvSpPr>
          <p:spPr bwMode="auto">
            <a:xfrm>
              <a:off x="3923" y="980"/>
              <a:ext cx="136" cy="136"/>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60" name="Oval 76"/>
            <p:cNvSpPr>
              <a:spLocks noChangeArrowheads="1"/>
            </p:cNvSpPr>
            <p:nvPr/>
          </p:nvSpPr>
          <p:spPr bwMode="auto">
            <a:xfrm>
              <a:off x="3878" y="1161"/>
              <a:ext cx="45" cy="45"/>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61" name="Oval 77"/>
            <p:cNvSpPr>
              <a:spLocks noChangeArrowheads="1"/>
            </p:cNvSpPr>
            <p:nvPr/>
          </p:nvSpPr>
          <p:spPr bwMode="auto">
            <a:xfrm>
              <a:off x="4014" y="1297"/>
              <a:ext cx="91" cy="91"/>
            </a:xfrm>
            <a:prstGeom prst="ellipse">
              <a:avLst/>
            </a:prstGeom>
            <a:solidFill>
              <a:srgbClr val="FF99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62" name="Oval 78"/>
            <p:cNvSpPr>
              <a:spLocks noChangeArrowheads="1"/>
            </p:cNvSpPr>
            <p:nvPr/>
          </p:nvSpPr>
          <p:spPr bwMode="auto">
            <a:xfrm>
              <a:off x="3923" y="799"/>
              <a:ext cx="136" cy="136"/>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63" name="Oval 79"/>
            <p:cNvSpPr>
              <a:spLocks noChangeArrowheads="1"/>
            </p:cNvSpPr>
            <p:nvPr/>
          </p:nvSpPr>
          <p:spPr bwMode="auto">
            <a:xfrm>
              <a:off x="3878" y="980"/>
              <a:ext cx="45" cy="45"/>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64" name="Oval 80"/>
            <p:cNvSpPr>
              <a:spLocks noChangeArrowheads="1"/>
            </p:cNvSpPr>
            <p:nvPr/>
          </p:nvSpPr>
          <p:spPr bwMode="auto">
            <a:xfrm>
              <a:off x="4014" y="1116"/>
              <a:ext cx="91" cy="91"/>
            </a:xfrm>
            <a:prstGeom prst="ellipse">
              <a:avLst/>
            </a:prstGeom>
            <a:solidFill>
              <a:srgbClr val="FF99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grpSp>
      <p:sp>
        <p:nvSpPr>
          <p:cNvPr id="16465" name="Oval 81"/>
          <p:cNvSpPr>
            <a:spLocks noChangeArrowheads="1"/>
          </p:cNvSpPr>
          <p:nvPr/>
        </p:nvSpPr>
        <p:spPr bwMode="auto">
          <a:xfrm>
            <a:off x="3290888" y="3551238"/>
            <a:ext cx="104775" cy="104775"/>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66" name="Oval 82"/>
          <p:cNvSpPr>
            <a:spLocks noChangeArrowheads="1"/>
          </p:cNvSpPr>
          <p:nvPr/>
        </p:nvSpPr>
        <p:spPr bwMode="auto">
          <a:xfrm>
            <a:off x="3255963" y="3689350"/>
            <a:ext cx="34925" cy="34925"/>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67" name="Oval 83"/>
          <p:cNvSpPr>
            <a:spLocks noChangeArrowheads="1"/>
          </p:cNvSpPr>
          <p:nvPr/>
        </p:nvSpPr>
        <p:spPr bwMode="auto">
          <a:xfrm>
            <a:off x="3290888" y="3411538"/>
            <a:ext cx="104775" cy="104775"/>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68" name="Oval 84"/>
          <p:cNvSpPr>
            <a:spLocks noChangeArrowheads="1"/>
          </p:cNvSpPr>
          <p:nvPr/>
        </p:nvSpPr>
        <p:spPr bwMode="auto">
          <a:xfrm>
            <a:off x="3255963" y="3551238"/>
            <a:ext cx="34925" cy="34925"/>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69" name="Oval 85"/>
          <p:cNvSpPr>
            <a:spLocks noChangeArrowheads="1"/>
          </p:cNvSpPr>
          <p:nvPr/>
        </p:nvSpPr>
        <p:spPr bwMode="auto">
          <a:xfrm>
            <a:off x="3325813" y="3690938"/>
            <a:ext cx="69850" cy="69850"/>
          </a:xfrm>
          <a:prstGeom prst="ellipse">
            <a:avLst/>
          </a:prstGeom>
          <a:solidFill>
            <a:srgbClr val="FF99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70" name="Text Box 86"/>
          <p:cNvSpPr txBox="1">
            <a:spLocks noChangeArrowheads="1"/>
          </p:cNvSpPr>
          <p:nvPr/>
        </p:nvSpPr>
        <p:spPr bwMode="auto">
          <a:xfrm>
            <a:off x="3410506" y="2573338"/>
            <a:ext cx="36933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ja-JP" altLang="en-US" sz="1200">
                <a:solidFill>
                  <a:schemeClr val="bg1"/>
                </a:solidFill>
                <a:latin typeface="HG丸ｺﾞｼｯｸM-PRO" pitchFamily="50" charset="-128"/>
                <a:ea typeface="HG丸ｺﾞｼｯｸM-PRO" pitchFamily="50" charset="-128"/>
              </a:rPr>
              <a:t>黒鉛減速材</a:t>
            </a:r>
          </a:p>
        </p:txBody>
      </p:sp>
      <p:sp>
        <p:nvSpPr>
          <p:cNvPr id="16471" name="Oval 87"/>
          <p:cNvSpPr>
            <a:spLocks noChangeArrowheads="1"/>
          </p:cNvSpPr>
          <p:nvPr/>
        </p:nvSpPr>
        <p:spPr bwMode="auto">
          <a:xfrm>
            <a:off x="2803525" y="2887663"/>
            <a:ext cx="104775" cy="104775"/>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72" name="Oval 88"/>
          <p:cNvSpPr>
            <a:spLocks noChangeArrowheads="1"/>
          </p:cNvSpPr>
          <p:nvPr/>
        </p:nvSpPr>
        <p:spPr bwMode="auto">
          <a:xfrm>
            <a:off x="2768600" y="2992438"/>
            <a:ext cx="34925" cy="34925"/>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73" name="Oval 89"/>
          <p:cNvSpPr>
            <a:spLocks noChangeArrowheads="1"/>
          </p:cNvSpPr>
          <p:nvPr/>
        </p:nvSpPr>
        <p:spPr bwMode="auto">
          <a:xfrm>
            <a:off x="3221038" y="3062288"/>
            <a:ext cx="104775" cy="104775"/>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74" name="Oval 90"/>
          <p:cNvSpPr>
            <a:spLocks noChangeArrowheads="1"/>
          </p:cNvSpPr>
          <p:nvPr/>
        </p:nvSpPr>
        <p:spPr bwMode="auto">
          <a:xfrm>
            <a:off x="3187700" y="3201988"/>
            <a:ext cx="33338" cy="34925"/>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77" name="Oval 93"/>
          <p:cNvSpPr>
            <a:spLocks noChangeArrowheads="1"/>
          </p:cNvSpPr>
          <p:nvPr/>
        </p:nvSpPr>
        <p:spPr bwMode="auto">
          <a:xfrm>
            <a:off x="2768600" y="3167063"/>
            <a:ext cx="68263" cy="682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78" name="Oval 94"/>
          <p:cNvSpPr>
            <a:spLocks noChangeArrowheads="1"/>
          </p:cNvSpPr>
          <p:nvPr/>
        </p:nvSpPr>
        <p:spPr bwMode="auto">
          <a:xfrm>
            <a:off x="3325813" y="3306763"/>
            <a:ext cx="69850" cy="698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79" name="Oval 95"/>
          <p:cNvSpPr>
            <a:spLocks noChangeArrowheads="1"/>
          </p:cNvSpPr>
          <p:nvPr/>
        </p:nvSpPr>
        <p:spPr bwMode="auto">
          <a:xfrm>
            <a:off x="3851275" y="3062288"/>
            <a:ext cx="68263" cy="682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86" name="AutoShape 102"/>
          <p:cNvSpPr>
            <a:spLocks noChangeArrowheads="1"/>
          </p:cNvSpPr>
          <p:nvPr/>
        </p:nvSpPr>
        <p:spPr bwMode="auto">
          <a:xfrm rot="10800000">
            <a:off x="3255963" y="1770063"/>
            <a:ext cx="349250" cy="209550"/>
          </a:xfrm>
          <a:custGeom>
            <a:avLst/>
            <a:gdLst>
              <a:gd name="G0" fmla="+- 14321 0 0"/>
              <a:gd name="G1" fmla="+- 21600 0 0"/>
              <a:gd name="G2" fmla="+- 0 0 0"/>
              <a:gd name="G3" fmla="*/ 14321 1 2"/>
              <a:gd name="G4" fmla="+- G3 10800 0"/>
              <a:gd name="G5" fmla="+- 21600 14321 21600"/>
              <a:gd name="G6" fmla="+- 21600 0 0"/>
              <a:gd name="G7" fmla="*/ G6 1 2"/>
              <a:gd name="G8" fmla="*/ 21600 2 1"/>
              <a:gd name="G9" fmla="+- G8 0 21600"/>
              <a:gd name="G10" fmla="*/ 21600 G0 G1"/>
              <a:gd name="G11" fmla="*/ 21600 G4 G1"/>
              <a:gd name="G12" fmla="*/ 21600 G5 G1"/>
              <a:gd name="G13" fmla="*/ 21600 G7 G1"/>
              <a:gd name="G14" fmla="*/ 21600 1 2"/>
              <a:gd name="G15" fmla="+- G5 0 G4"/>
              <a:gd name="G16" fmla="+- G0 0 G4"/>
              <a:gd name="G17" fmla="*/ G2 G15 G16"/>
              <a:gd name="T0" fmla="*/ 17961 w 21600"/>
              <a:gd name="T1" fmla="*/ 0 h 21600"/>
              <a:gd name="T2" fmla="*/ 14321 w 21600"/>
              <a:gd name="T3" fmla="*/ 0 h 21600"/>
              <a:gd name="T4" fmla="*/ 0 w 21600"/>
              <a:gd name="T5" fmla="*/ 17961 h 21600"/>
              <a:gd name="T6" fmla="*/ 10800 w 21600"/>
              <a:gd name="T7" fmla="*/ 21600 h 21600"/>
              <a:gd name="T8" fmla="*/ 21600 w 21600"/>
              <a:gd name="T9" fmla="*/ 10800 h 21600"/>
              <a:gd name="T10" fmla="*/ 2160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61" y="0"/>
                </a:moveTo>
                <a:lnTo>
                  <a:pt x="14321" y="0"/>
                </a:lnTo>
                <a:lnTo>
                  <a:pt x="14321" y="0"/>
                </a:lnTo>
                <a:lnTo>
                  <a:pt x="14321" y="14321"/>
                </a:lnTo>
                <a:lnTo>
                  <a:pt x="0" y="14321"/>
                </a:lnTo>
                <a:lnTo>
                  <a:pt x="0" y="21600"/>
                </a:lnTo>
                <a:lnTo>
                  <a:pt x="21600" y="21600"/>
                </a:lnTo>
                <a:lnTo>
                  <a:pt x="21600" y="0"/>
                </a:lnTo>
                <a:lnTo>
                  <a:pt x="21600" y="0"/>
                </a:lnTo>
                <a:close/>
              </a:path>
            </a:pathLst>
          </a:cu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87" name="Rectangle 103"/>
          <p:cNvSpPr>
            <a:spLocks noChangeArrowheads="1"/>
          </p:cNvSpPr>
          <p:nvPr/>
        </p:nvSpPr>
        <p:spPr bwMode="auto">
          <a:xfrm>
            <a:off x="3605213" y="1770063"/>
            <a:ext cx="663575" cy="698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88" name="AutoShape 104"/>
          <p:cNvSpPr>
            <a:spLocks noChangeArrowheads="1"/>
          </p:cNvSpPr>
          <p:nvPr/>
        </p:nvSpPr>
        <p:spPr bwMode="auto">
          <a:xfrm>
            <a:off x="4233863" y="1700213"/>
            <a:ext cx="698500" cy="209550"/>
          </a:xfrm>
          <a:prstGeom prst="roundRect">
            <a:avLst>
              <a:gd name="adj" fmla="val 500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91" name="Oval 107"/>
          <p:cNvSpPr>
            <a:spLocks noChangeArrowheads="1"/>
          </p:cNvSpPr>
          <p:nvPr/>
        </p:nvSpPr>
        <p:spPr bwMode="auto">
          <a:xfrm>
            <a:off x="3467100" y="1770063"/>
            <a:ext cx="68263" cy="6985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92" name="Oval 108"/>
          <p:cNvSpPr>
            <a:spLocks noChangeArrowheads="1"/>
          </p:cNvSpPr>
          <p:nvPr/>
        </p:nvSpPr>
        <p:spPr bwMode="auto">
          <a:xfrm>
            <a:off x="3851275" y="1770063"/>
            <a:ext cx="68263" cy="6985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93" name="Oval 109"/>
          <p:cNvSpPr>
            <a:spLocks noChangeArrowheads="1"/>
          </p:cNvSpPr>
          <p:nvPr/>
        </p:nvSpPr>
        <p:spPr bwMode="auto">
          <a:xfrm>
            <a:off x="4129088" y="1770063"/>
            <a:ext cx="69850" cy="6985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94" name="Oval 110"/>
          <p:cNvSpPr>
            <a:spLocks noChangeArrowheads="1"/>
          </p:cNvSpPr>
          <p:nvPr/>
        </p:nvSpPr>
        <p:spPr bwMode="auto">
          <a:xfrm>
            <a:off x="4445000" y="1804988"/>
            <a:ext cx="68263" cy="6985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95" name="Oval 111"/>
          <p:cNvSpPr>
            <a:spLocks noChangeArrowheads="1"/>
          </p:cNvSpPr>
          <p:nvPr/>
        </p:nvSpPr>
        <p:spPr bwMode="auto">
          <a:xfrm>
            <a:off x="4548188" y="1804988"/>
            <a:ext cx="69850" cy="6985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96" name="Oval 112"/>
          <p:cNvSpPr>
            <a:spLocks noChangeArrowheads="1"/>
          </p:cNvSpPr>
          <p:nvPr/>
        </p:nvSpPr>
        <p:spPr bwMode="auto">
          <a:xfrm>
            <a:off x="4652963" y="1735138"/>
            <a:ext cx="69850" cy="6985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97" name="Oval 113"/>
          <p:cNvSpPr>
            <a:spLocks noChangeArrowheads="1"/>
          </p:cNvSpPr>
          <p:nvPr/>
        </p:nvSpPr>
        <p:spPr bwMode="auto">
          <a:xfrm>
            <a:off x="4757738" y="1804988"/>
            <a:ext cx="69850" cy="6985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498" name="Oval 114"/>
          <p:cNvSpPr>
            <a:spLocks noChangeArrowheads="1"/>
          </p:cNvSpPr>
          <p:nvPr/>
        </p:nvSpPr>
        <p:spPr bwMode="auto">
          <a:xfrm>
            <a:off x="4757738" y="1735138"/>
            <a:ext cx="69850" cy="6985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00" name="AutoShape 116"/>
          <p:cNvSpPr>
            <a:spLocks noChangeArrowheads="1"/>
          </p:cNvSpPr>
          <p:nvPr/>
        </p:nvSpPr>
        <p:spPr bwMode="auto">
          <a:xfrm>
            <a:off x="3849688" y="3551238"/>
            <a:ext cx="384175" cy="314325"/>
          </a:xfrm>
          <a:prstGeom prst="leftArrow">
            <a:avLst>
              <a:gd name="adj1" fmla="val 50000"/>
              <a:gd name="adj2" fmla="val 30556"/>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1100">
                <a:latin typeface="HG丸ｺﾞｼｯｸM-PRO" pitchFamily="50" charset="-128"/>
                <a:ea typeface="HG丸ｺﾞｼｯｸM-PRO" pitchFamily="50" charset="-128"/>
              </a:rPr>
              <a:t>入口</a:t>
            </a:r>
          </a:p>
        </p:txBody>
      </p:sp>
      <p:sp>
        <p:nvSpPr>
          <p:cNvPr id="16501" name="AutoShape 117"/>
          <p:cNvSpPr>
            <a:spLocks noChangeArrowheads="1"/>
          </p:cNvSpPr>
          <p:nvPr/>
        </p:nvSpPr>
        <p:spPr bwMode="auto">
          <a:xfrm rot="10800000">
            <a:off x="3884613" y="1979613"/>
            <a:ext cx="384175" cy="279400"/>
          </a:xfrm>
          <a:prstGeom prst="leftArrow">
            <a:avLst>
              <a:gd name="adj1" fmla="val 50000"/>
              <a:gd name="adj2" fmla="val 34375"/>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ja-JP" altLang="en-US" sz="1100" dirty="0">
                <a:latin typeface="HG丸ｺﾞｼｯｸM-PRO" pitchFamily="50" charset="-128"/>
                <a:ea typeface="HG丸ｺﾞｼｯｸM-PRO" pitchFamily="50" charset="-128"/>
              </a:rPr>
              <a:t>出口</a:t>
            </a:r>
          </a:p>
        </p:txBody>
      </p:sp>
      <p:sp>
        <p:nvSpPr>
          <p:cNvPr id="16502" name="Text Box 118"/>
          <p:cNvSpPr txBox="1">
            <a:spLocks noChangeArrowheads="1"/>
          </p:cNvSpPr>
          <p:nvPr/>
        </p:nvSpPr>
        <p:spPr bwMode="auto">
          <a:xfrm>
            <a:off x="2888218" y="2573338"/>
            <a:ext cx="36933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ja-JP" altLang="en-US" sz="1200">
                <a:solidFill>
                  <a:schemeClr val="bg1"/>
                </a:solidFill>
                <a:latin typeface="HG丸ｺﾞｼｯｸM-PRO" pitchFamily="50" charset="-128"/>
                <a:ea typeface="HG丸ｺﾞｼｯｸM-PRO" pitchFamily="50" charset="-128"/>
              </a:rPr>
              <a:t>黒鉛減速材</a:t>
            </a:r>
          </a:p>
        </p:txBody>
      </p:sp>
      <p:sp>
        <p:nvSpPr>
          <p:cNvPr id="16505" name="AutoShape 121"/>
          <p:cNvSpPr>
            <a:spLocks noChangeArrowheads="1"/>
          </p:cNvSpPr>
          <p:nvPr/>
        </p:nvSpPr>
        <p:spPr bwMode="auto">
          <a:xfrm rot="2700000">
            <a:off x="3851275" y="1844675"/>
            <a:ext cx="576263" cy="576263"/>
          </a:xfrm>
          <a:prstGeom prst="plus">
            <a:avLst>
              <a:gd name="adj" fmla="val 4677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06" name="AutoShape 122"/>
          <p:cNvSpPr>
            <a:spLocks noChangeArrowheads="1"/>
          </p:cNvSpPr>
          <p:nvPr/>
        </p:nvSpPr>
        <p:spPr bwMode="auto">
          <a:xfrm rot="2700000">
            <a:off x="3779838" y="3357563"/>
            <a:ext cx="576262" cy="576262"/>
          </a:xfrm>
          <a:prstGeom prst="plus">
            <a:avLst>
              <a:gd name="adj" fmla="val 4677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16" name="AutoShape 132"/>
          <p:cNvSpPr>
            <a:spLocks noChangeArrowheads="1"/>
          </p:cNvSpPr>
          <p:nvPr/>
        </p:nvSpPr>
        <p:spPr bwMode="auto">
          <a:xfrm>
            <a:off x="107504" y="3284538"/>
            <a:ext cx="2161034" cy="1728787"/>
          </a:xfrm>
          <a:prstGeom prst="rightArrowCallout">
            <a:avLst>
              <a:gd name="adj1" fmla="val 25000"/>
              <a:gd name="adj2" fmla="val 25000"/>
              <a:gd name="adj3" fmla="val 20141"/>
              <a:gd name="adj4" fmla="val 761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u="sng" dirty="0">
                <a:latin typeface="HG丸ｺﾞｼｯｸM-PRO" pitchFamily="50" charset="-128"/>
                <a:ea typeface="HG丸ｺﾞｼｯｸM-PRO" pitchFamily="50" charset="-128"/>
              </a:rPr>
              <a:t>重力</a:t>
            </a:r>
            <a:r>
              <a:rPr lang="ja-JP" altLang="en-US" dirty="0">
                <a:latin typeface="HG丸ｺﾞｼｯｸM-PRO" pitchFamily="50" charset="-128"/>
                <a:ea typeface="HG丸ｺﾞｼｯｸM-PRO" pitchFamily="50" charset="-128"/>
              </a:rPr>
              <a:t>で</a:t>
            </a:r>
          </a:p>
          <a:p>
            <a:pPr algn="ctr"/>
            <a:r>
              <a:rPr lang="ja-JP" altLang="en-US" dirty="0">
                <a:latin typeface="HG丸ｺﾞｼｯｸM-PRO" pitchFamily="50" charset="-128"/>
                <a:ea typeface="HG丸ｺﾞｼｯｸM-PRO" pitchFamily="50" charset="-128"/>
              </a:rPr>
              <a:t>自動的に</a:t>
            </a:r>
          </a:p>
          <a:p>
            <a:pPr algn="ctr"/>
            <a:r>
              <a:rPr lang="ja-JP" altLang="en-US" u="sng" dirty="0">
                <a:latin typeface="HG丸ｺﾞｼｯｸM-PRO" pitchFamily="50" charset="-128"/>
                <a:ea typeface="HG丸ｺﾞｼｯｸM-PRO" pitchFamily="50" charset="-128"/>
              </a:rPr>
              <a:t>落下</a:t>
            </a:r>
          </a:p>
          <a:p>
            <a:pPr algn="ctr"/>
            <a:r>
              <a:rPr lang="ja-JP" altLang="en-US" dirty="0">
                <a:latin typeface="HG丸ｺﾞｼｯｸM-PRO" pitchFamily="50" charset="-128"/>
                <a:ea typeface="HG丸ｺﾞｼｯｸM-PRO" pitchFamily="50" charset="-128"/>
              </a:rPr>
              <a:t>（移動のため</a:t>
            </a:r>
            <a:r>
              <a:rPr lang="ja-JP" altLang="en-US" dirty="0" smtClean="0">
                <a:latin typeface="HG丸ｺﾞｼｯｸM-PRO" pitchFamily="50" charset="-128"/>
                <a:ea typeface="HG丸ｺﾞｼｯｸM-PRO" pitchFamily="50" charset="-128"/>
              </a:rPr>
              <a:t>の</a:t>
            </a:r>
            <a:endParaRPr lang="ja-JP" altLang="en-US" dirty="0">
              <a:latin typeface="HG丸ｺﾞｼｯｸM-PRO" pitchFamily="50" charset="-128"/>
              <a:ea typeface="HG丸ｺﾞｼｯｸM-PRO" pitchFamily="50" charset="-128"/>
            </a:endParaRPr>
          </a:p>
          <a:p>
            <a:pPr algn="ctr"/>
            <a:r>
              <a:rPr lang="ja-JP" altLang="en-US" dirty="0">
                <a:latin typeface="HG丸ｺﾞｼｯｸM-PRO" pitchFamily="50" charset="-128"/>
                <a:ea typeface="HG丸ｺﾞｼｯｸM-PRO" pitchFamily="50" charset="-128"/>
              </a:rPr>
              <a:t>電力“不要”）</a:t>
            </a:r>
          </a:p>
        </p:txBody>
      </p:sp>
      <p:sp>
        <p:nvSpPr>
          <p:cNvPr id="16517" name="AutoShape 133"/>
          <p:cNvSpPr>
            <a:spLocks noChangeArrowheads="1"/>
          </p:cNvSpPr>
          <p:nvPr/>
        </p:nvSpPr>
        <p:spPr bwMode="auto">
          <a:xfrm>
            <a:off x="3203575" y="5588000"/>
            <a:ext cx="287338" cy="433388"/>
          </a:xfrm>
          <a:prstGeom prst="downArrow">
            <a:avLst>
              <a:gd name="adj1" fmla="val 50000"/>
              <a:gd name="adj2" fmla="val 37707"/>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latin typeface="HG丸ｺﾞｼｯｸM-PRO" pitchFamily="50" charset="-128"/>
              <a:ea typeface="HG丸ｺﾞｼｯｸM-PRO" pitchFamily="50" charset="-128"/>
            </a:endParaRPr>
          </a:p>
        </p:txBody>
      </p:sp>
      <p:sp>
        <p:nvSpPr>
          <p:cNvPr id="16519" name="AutoShape 135"/>
          <p:cNvSpPr>
            <a:spLocks noChangeArrowheads="1"/>
          </p:cNvSpPr>
          <p:nvPr/>
        </p:nvSpPr>
        <p:spPr bwMode="auto">
          <a:xfrm>
            <a:off x="4140200" y="4868863"/>
            <a:ext cx="4752975" cy="1800225"/>
          </a:xfrm>
          <a:prstGeom prst="leftArrowCallout">
            <a:avLst>
              <a:gd name="adj1" fmla="val 33333"/>
              <a:gd name="adj2" fmla="val 25000"/>
              <a:gd name="adj3" fmla="val 17907"/>
              <a:gd name="adj4" fmla="val 892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dirty="0">
                <a:latin typeface="HG丸ｺﾞｼｯｸM-PRO" pitchFamily="50" charset="-128"/>
                <a:ea typeface="HG丸ｺﾞｼｯｸM-PRO" pitchFamily="50" charset="-128"/>
              </a:rPr>
              <a:t>耐食・耐熱のハステロイ</a:t>
            </a:r>
            <a:r>
              <a:rPr lang="ja-JP" altLang="en-US" dirty="0" smtClean="0">
                <a:latin typeface="HG丸ｺﾞｼｯｸM-PRO" pitchFamily="50" charset="-128"/>
                <a:ea typeface="HG丸ｺﾞｼｯｸM-PRO" pitchFamily="50" charset="-128"/>
              </a:rPr>
              <a:t>Ｎ</a:t>
            </a:r>
            <a:endParaRPr lang="ja-JP" altLang="en-US" dirty="0">
              <a:latin typeface="HG丸ｺﾞｼｯｸM-PRO" pitchFamily="50" charset="-128"/>
              <a:ea typeface="HG丸ｺﾞｼｯｸM-PRO" pitchFamily="50" charset="-128"/>
            </a:endParaRPr>
          </a:p>
          <a:p>
            <a:r>
              <a:rPr lang="ja-JP" altLang="en-US" dirty="0" smtClean="0">
                <a:latin typeface="HG丸ｺﾞｼｯｸM-PRO" pitchFamily="50" charset="-128"/>
                <a:ea typeface="HG丸ｺﾞｼｯｸM-PRO" pitchFamily="50" charset="-128"/>
              </a:rPr>
              <a:t>ジルコニウム存在せず</a:t>
            </a:r>
            <a:endParaRPr lang="ja-JP" altLang="en-US" dirty="0">
              <a:latin typeface="HG丸ｺﾞｼｯｸM-PRO" pitchFamily="50" charset="-128"/>
              <a:ea typeface="HG丸ｺﾞｼｯｸM-PRO" pitchFamily="50" charset="-128"/>
            </a:endParaRPr>
          </a:p>
          <a:p>
            <a:r>
              <a:rPr lang="ja-JP" altLang="en-US" dirty="0">
                <a:latin typeface="HG丸ｺﾞｼｯｸM-PRO" pitchFamily="50" charset="-128"/>
                <a:ea typeface="HG丸ｺﾞｼｯｸM-PRO" pitchFamily="50" charset="-128"/>
              </a:rPr>
              <a:t>冷却“水”存在せず（溶融塩で）</a:t>
            </a:r>
          </a:p>
          <a:p>
            <a:r>
              <a:rPr lang="ja-JP" altLang="en-US" dirty="0">
                <a:latin typeface="HG丸ｺﾞｼｯｸM-PRO" pitchFamily="50" charset="-128"/>
                <a:ea typeface="HG丸ｺﾞｼｯｸM-PRO" pitchFamily="50" charset="-128"/>
              </a:rPr>
              <a:t>・・・</a:t>
            </a:r>
            <a:r>
              <a:rPr lang="ja-JP" altLang="en-US" b="1" dirty="0">
                <a:latin typeface="HG丸ｺﾞｼｯｸM-PRO" pitchFamily="50" charset="-128"/>
                <a:ea typeface="HG丸ｺﾞｼｯｸM-PRO" pitchFamily="50" charset="-128"/>
              </a:rPr>
              <a:t>水素の大量発生</a:t>
            </a:r>
            <a:r>
              <a:rPr lang="ja-JP" altLang="en-US" b="1" dirty="0" smtClean="0">
                <a:latin typeface="HG丸ｺﾞｼｯｸM-PRO" pitchFamily="50" charset="-128"/>
                <a:ea typeface="HG丸ｺﾞｼｯｸM-PRO" pitchFamily="50" charset="-128"/>
              </a:rPr>
              <a:t>、ありえない</a:t>
            </a:r>
            <a:endParaRPr lang="ja-JP" altLang="en-US" b="1" dirty="0">
              <a:latin typeface="HG丸ｺﾞｼｯｸM-PRO" pitchFamily="50" charset="-128"/>
              <a:ea typeface="HG丸ｺﾞｼｯｸM-PRO" pitchFamily="50" charset="-128"/>
            </a:endParaRPr>
          </a:p>
          <a:p>
            <a:r>
              <a:rPr lang="ja-JP" altLang="en-US" b="1" dirty="0">
                <a:latin typeface="HG丸ｺﾞｼｯｸM-PRO" pitchFamily="50" charset="-128"/>
                <a:ea typeface="HG丸ｺﾞｼｯｸM-PRO" pitchFamily="50" charset="-128"/>
              </a:rPr>
              <a:t>・・・水素爆発、“ありえない”</a:t>
            </a:r>
          </a:p>
          <a:p>
            <a:r>
              <a:rPr lang="ja-JP" altLang="en-US" b="1" dirty="0">
                <a:latin typeface="HG丸ｺﾞｼｯｸM-PRO" pitchFamily="50" charset="-128"/>
                <a:ea typeface="HG丸ｺﾞｼｯｸM-PRO" pitchFamily="50" charset="-128"/>
              </a:rPr>
              <a:t>・・・</a:t>
            </a:r>
            <a:r>
              <a:rPr lang="ja-JP" altLang="en-US" b="1" dirty="0" smtClean="0">
                <a:latin typeface="HG丸ｺﾞｼｯｸM-PRO" pitchFamily="50" charset="-128"/>
                <a:ea typeface="HG丸ｺﾞｼｯｸM-PRO" pitchFamily="50" charset="-128"/>
              </a:rPr>
              <a:t>内圧上昇</a:t>
            </a:r>
            <a:r>
              <a:rPr lang="ja-JP" altLang="en-US" b="1" dirty="0">
                <a:latin typeface="HG丸ｺﾞｼｯｸM-PRO" pitchFamily="50" charset="-128"/>
                <a:ea typeface="HG丸ｺﾞｼｯｸM-PRO" pitchFamily="50" charset="-128"/>
              </a:rPr>
              <a:t>による</a:t>
            </a:r>
            <a:r>
              <a:rPr lang="ja-JP" altLang="en-US" b="1" dirty="0" smtClean="0">
                <a:latin typeface="HG丸ｺﾞｼｯｸM-PRO" pitchFamily="50" charset="-128"/>
                <a:ea typeface="HG丸ｺﾞｼｯｸM-PRO" pitchFamily="50" charset="-128"/>
              </a:rPr>
              <a:t>破壊ありえない</a:t>
            </a:r>
            <a:endParaRPr lang="ja-JP" altLang="en-US" b="1" dirty="0">
              <a:latin typeface="HG丸ｺﾞｼｯｸM-PRO" pitchFamily="50" charset="-128"/>
              <a:ea typeface="HG丸ｺﾞｼｯｸM-PRO" pitchFamily="50" charset="-128"/>
            </a:endParaRPr>
          </a:p>
        </p:txBody>
      </p:sp>
      <p:sp>
        <p:nvSpPr>
          <p:cNvPr id="16520" name="Text Box 136"/>
          <p:cNvSpPr txBox="1">
            <a:spLocks noChangeArrowheads="1"/>
          </p:cNvSpPr>
          <p:nvPr/>
        </p:nvSpPr>
        <p:spPr bwMode="auto">
          <a:xfrm>
            <a:off x="4408488" y="1909763"/>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latin typeface="HG丸ｺﾞｼｯｸM-PRO" pitchFamily="50" charset="-128"/>
                <a:ea typeface="HG丸ｺﾞｼｯｸM-PRO" pitchFamily="50" charset="-128"/>
              </a:rPr>
              <a:t>冷却できず</a:t>
            </a:r>
          </a:p>
        </p:txBody>
      </p:sp>
      <p:sp>
        <p:nvSpPr>
          <p:cNvPr id="16521" name="AutoShape 137"/>
          <p:cNvSpPr>
            <a:spLocks noChangeArrowheads="1"/>
          </p:cNvSpPr>
          <p:nvPr/>
        </p:nvSpPr>
        <p:spPr bwMode="auto">
          <a:xfrm flipV="1">
            <a:off x="2628900" y="1620838"/>
            <a:ext cx="331788" cy="284162"/>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22" name="Rectangle 138"/>
          <p:cNvSpPr>
            <a:spLocks noChangeArrowheads="1"/>
          </p:cNvSpPr>
          <p:nvPr/>
        </p:nvSpPr>
        <p:spPr bwMode="auto">
          <a:xfrm>
            <a:off x="1682750" y="1620838"/>
            <a:ext cx="1039813" cy="95250"/>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23" name="Rectangle 139"/>
          <p:cNvSpPr>
            <a:spLocks noChangeArrowheads="1"/>
          </p:cNvSpPr>
          <p:nvPr/>
        </p:nvSpPr>
        <p:spPr bwMode="auto">
          <a:xfrm rot="5400000">
            <a:off x="1256507" y="2142331"/>
            <a:ext cx="946150" cy="93663"/>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24" name="Rectangle 140"/>
          <p:cNvSpPr>
            <a:spLocks noChangeArrowheads="1"/>
          </p:cNvSpPr>
          <p:nvPr/>
        </p:nvSpPr>
        <p:spPr bwMode="auto">
          <a:xfrm>
            <a:off x="547688" y="2566988"/>
            <a:ext cx="1228725" cy="95250"/>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HG丸ｺﾞｼｯｸM-PRO" pitchFamily="50" charset="-128"/>
              <a:ea typeface="HG丸ｺﾞｼｯｸM-PRO" pitchFamily="50" charset="-128"/>
            </a:endParaRPr>
          </a:p>
        </p:txBody>
      </p:sp>
      <p:sp>
        <p:nvSpPr>
          <p:cNvPr id="16525" name="Oval 141"/>
          <p:cNvSpPr>
            <a:spLocks noChangeArrowheads="1"/>
          </p:cNvSpPr>
          <p:nvPr/>
        </p:nvSpPr>
        <p:spPr bwMode="auto">
          <a:xfrm>
            <a:off x="1068388" y="2378075"/>
            <a:ext cx="425450" cy="425450"/>
          </a:xfrm>
          <a:prstGeom prst="ellipse">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a:latin typeface="HG丸ｺﾞｼｯｸM-PRO" pitchFamily="50" charset="-128"/>
                <a:ea typeface="HG丸ｺﾞｼｯｸM-PRO" pitchFamily="50" charset="-128"/>
              </a:rPr>
              <a:t>P</a:t>
            </a:r>
          </a:p>
        </p:txBody>
      </p:sp>
      <p:sp>
        <p:nvSpPr>
          <p:cNvPr id="16526" name="Oval 142"/>
          <p:cNvSpPr>
            <a:spLocks noChangeArrowheads="1"/>
          </p:cNvSpPr>
          <p:nvPr/>
        </p:nvSpPr>
        <p:spPr bwMode="auto">
          <a:xfrm>
            <a:off x="323850" y="2378075"/>
            <a:ext cx="425450" cy="425450"/>
          </a:xfrm>
          <a:prstGeom prst="ellipse">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a:latin typeface="HG丸ｺﾞｼｯｸM-PRO" pitchFamily="50" charset="-128"/>
                <a:ea typeface="HG丸ｺﾞｼｯｸM-PRO" pitchFamily="50" charset="-128"/>
              </a:rPr>
              <a:t>D/G</a:t>
            </a:r>
          </a:p>
        </p:txBody>
      </p:sp>
      <p:sp>
        <p:nvSpPr>
          <p:cNvPr id="16527" name="Text Box 143"/>
          <p:cNvSpPr txBox="1">
            <a:spLocks noChangeArrowheads="1"/>
          </p:cNvSpPr>
          <p:nvPr/>
        </p:nvSpPr>
        <p:spPr bwMode="auto">
          <a:xfrm>
            <a:off x="1338263" y="1196975"/>
            <a:ext cx="57246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a:latin typeface="HG丸ｺﾞｼｯｸM-PRO" pitchFamily="50" charset="-128"/>
                <a:ea typeface="HG丸ｺﾞｼｯｸM-PRO" pitchFamily="50" charset="-128"/>
              </a:rPr>
              <a:t>非常用炉心冷却装置＝“もともと不要”・・・なぜ？</a:t>
            </a:r>
          </a:p>
        </p:txBody>
      </p:sp>
      <p:sp>
        <p:nvSpPr>
          <p:cNvPr id="97" name="テキスト ボックス 96"/>
          <p:cNvSpPr txBox="1"/>
          <p:nvPr/>
        </p:nvSpPr>
        <p:spPr>
          <a:xfrm>
            <a:off x="0" y="0"/>
            <a:ext cx="5570756" cy="276999"/>
          </a:xfrm>
          <a:prstGeom prst="rect">
            <a:avLst/>
          </a:prstGeom>
          <a:noFill/>
          <a:effectLst/>
        </p:spPr>
        <p:txBody>
          <a:bodyPr wrap="none" rtlCol="0">
            <a:spAutoFit/>
          </a:bodyPr>
          <a:lstStyle/>
          <a:p>
            <a:r>
              <a:rPr lang="ja-JP" altLang="en-US" sz="1200" dirty="0">
                <a:latin typeface="HG丸ｺﾞｼｯｸM-PRO" pitchFamily="50" charset="-128"/>
                <a:ea typeface="HG丸ｺﾞｼｯｸM-PRO" pitchFamily="50" charset="-128"/>
              </a:rPr>
              <a:t>エンジン０１文化戦略会議「オープンカレッジｉｎ浜松</a:t>
            </a:r>
            <a:r>
              <a:rPr lang="ja-JP" altLang="en-US" sz="1200" dirty="0" smtClean="0">
                <a:latin typeface="HG丸ｺﾞｼｯｸM-PRO" pitchFamily="50" charset="-128"/>
                <a:ea typeface="HG丸ｺﾞｼｯｸM-PRO" pitchFamily="50" charset="-128"/>
              </a:rPr>
              <a:t>」２０１３年２月９日</a:t>
            </a:r>
            <a:endParaRPr kumimoji="1" lang="ja-JP" altLang="en-US" sz="1200" dirty="0">
              <a:latin typeface="HG丸ｺﾞｼｯｸM-PRO" pitchFamily="50" charset="-128"/>
              <a:ea typeface="HG丸ｺﾞｼｯｸM-PRO" pitchFamily="50" charset="-128"/>
            </a:endParaRPr>
          </a:p>
        </p:txBody>
      </p:sp>
      <p:sp>
        <p:nvSpPr>
          <p:cNvPr id="99" name="Text Box 11"/>
          <p:cNvSpPr txBox="1">
            <a:spLocks noChangeArrowheads="1"/>
          </p:cNvSpPr>
          <p:nvPr/>
        </p:nvSpPr>
        <p:spPr bwMode="auto">
          <a:xfrm>
            <a:off x="7239000" y="47625"/>
            <a:ext cx="17947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lang="en-US" altLang="ja-JP" sz="1400" dirty="0"/>
              <a:t>©Takashi Kamei, </a:t>
            </a:r>
            <a:r>
              <a:rPr lang="en-US" altLang="ja-JP" sz="1400" dirty="0" smtClean="0"/>
              <a:t>2013</a:t>
            </a:r>
            <a:endParaRPr lang="en-US" altLang="ja-JP" sz="1400" dirty="0"/>
          </a:p>
        </p:txBody>
      </p:sp>
      <p:sp>
        <p:nvSpPr>
          <p:cNvPr id="98" name="テキスト ボックス 97"/>
          <p:cNvSpPr txBox="1"/>
          <p:nvPr/>
        </p:nvSpPr>
        <p:spPr>
          <a:xfrm>
            <a:off x="7621" y="5327496"/>
            <a:ext cx="2729582" cy="1384995"/>
          </a:xfrm>
          <a:prstGeom prst="rect">
            <a:avLst/>
          </a:prstGeom>
          <a:noFill/>
        </p:spPr>
        <p:txBody>
          <a:bodyPr wrap="square" rtlCol="0">
            <a:spAutoFit/>
          </a:bodyPr>
          <a:lstStyle/>
          <a:p>
            <a:r>
              <a:rPr kumimoji="1" lang="ja-JP" altLang="en-US" sz="2700" dirty="0" smtClean="0">
                <a:latin typeface="HG丸ｺﾞｼｯｸM-PRO" pitchFamily="50" charset="-128"/>
                <a:ea typeface="HG丸ｺﾞｼｯｸM-PRO" pitchFamily="50" charset="-128"/>
              </a:rPr>
              <a:t>何があっても</a:t>
            </a:r>
            <a:endParaRPr kumimoji="1" lang="en-US" altLang="ja-JP" sz="2700" dirty="0" smtClean="0">
              <a:latin typeface="HG丸ｺﾞｼｯｸM-PRO" pitchFamily="50" charset="-128"/>
              <a:ea typeface="HG丸ｺﾞｼｯｸM-PRO" pitchFamily="50" charset="-128"/>
            </a:endParaRPr>
          </a:p>
          <a:p>
            <a:r>
              <a:rPr kumimoji="1" lang="ja-JP" altLang="en-US" sz="2700" dirty="0" smtClean="0">
                <a:latin typeface="HG丸ｺﾞｼｯｸM-PRO" pitchFamily="50" charset="-128"/>
                <a:ea typeface="HG丸ｺﾞｼｯｸM-PRO" pitchFamily="50" charset="-128"/>
              </a:rPr>
              <a:t>最悪にならない。それが「安全」</a:t>
            </a:r>
            <a:endParaRPr kumimoji="1" lang="ja-JP" altLang="en-US" sz="2700"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61609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511"/>
                                        </p:tgtEl>
                                        <p:attrNameLst>
                                          <p:attrName>style.visibility</p:attrName>
                                        </p:attrNameLst>
                                      </p:cBhvr>
                                      <p:to>
                                        <p:strVal val="visible"/>
                                      </p:to>
                                    </p:set>
                                    <p:animEffect transition="in" filter="fade">
                                      <p:cBhvr>
                                        <p:cTn id="7" dur="1000"/>
                                        <p:tgtEl>
                                          <p:spTgt spid="16511"/>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516"/>
                                        </p:tgtEl>
                                        <p:attrNameLst>
                                          <p:attrName>style.visibility</p:attrName>
                                        </p:attrNameLst>
                                      </p:cBhvr>
                                      <p:to>
                                        <p:strVal val="visible"/>
                                      </p:to>
                                    </p:set>
                                    <p:animEffect transition="in" filter="fade">
                                      <p:cBhvr>
                                        <p:cTn id="11" dur="1000"/>
                                        <p:tgtEl>
                                          <p:spTgt spid="165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513"/>
                                        </p:tgtEl>
                                        <p:attrNameLst>
                                          <p:attrName>style.visibility</p:attrName>
                                        </p:attrNameLst>
                                      </p:cBhvr>
                                      <p:to>
                                        <p:strVal val="visible"/>
                                      </p:to>
                                    </p:set>
                                    <p:animEffect transition="in" filter="fade">
                                      <p:cBhvr>
                                        <p:cTn id="14" dur="1000"/>
                                        <p:tgtEl>
                                          <p:spTgt spid="16513"/>
                                        </p:tgtEl>
                                      </p:cBhvr>
                                    </p:animEffect>
                                  </p:childTnLst>
                                </p:cTn>
                              </p:par>
                            </p:childTnLst>
                          </p:cTn>
                        </p:par>
                        <p:par>
                          <p:cTn id="15" fill="hold" nodeType="afterGroup">
                            <p:stCondLst>
                              <p:cond delay="2000"/>
                            </p:stCondLst>
                            <p:childTnLst>
                              <p:par>
                                <p:cTn id="16" presetID="22" presetClass="entr" presetSubtype="1" fill="hold" grpId="0" nodeType="afterEffect">
                                  <p:stCondLst>
                                    <p:cond delay="0"/>
                                  </p:stCondLst>
                                  <p:childTnLst>
                                    <p:set>
                                      <p:cBhvr>
                                        <p:cTn id="17" dur="1" fill="hold">
                                          <p:stCondLst>
                                            <p:cond delay="0"/>
                                          </p:stCondLst>
                                        </p:cTn>
                                        <p:tgtEl>
                                          <p:spTgt spid="16512"/>
                                        </p:tgtEl>
                                        <p:attrNameLst>
                                          <p:attrName>style.visibility</p:attrName>
                                        </p:attrNameLst>
                                      </p:cBhvr>
                                      <p:to>
                                        <p:strVal val="visible"/>
                                      </p:to>
                                    </p:set>
                                    <p:animEffect transition="in" filter="wipe(up)">
                                      <p:cBhvr>
                                        <p:cTn id="18" dur="1000"/>
                                        <p:tgtEl>
                                          <p:spTgt spid="16512"/>
                                        </p:tgtEl>
                                      </p:cBhvr>
                                    </p:animEffect>
                                  </p:childTnLst>
                                </p:cTn>
                              </p:par>
                            </p:childTnLst>
                          </p:cTn>
                        </p:par>
                        <p:par>
                          <p:cTn id="19" fill="hold" nodeType="afterGroup">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6519"/>
                                        </p:tgtEl>
                                        <p:attrNameLst>
                                          <p:attrName>style.visibility</p:attrName>
                                        </p:attrNameLst>
                                      </p:cBhvr>
                                      <p:to>
                                        <p:strVal val="visible"/>
                                      </p:to>
                                    </p:set>
                                    <p:animEffect transition="in" filter="fade">
                                      <p:cBhvr>
                                        <p:cTn id="22" dur="1000"/>
                                        <p:tgtEl>
                                          <p:spTgt spid="16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12" grpId="0" animBg="1"/>
      <p:bldP spid="16511" grpId="0" animBg="1"/>
      <p:bldP spid="16513" grpId="0" animBg="1"/>
      <p:bldP spid="16516" grpId="0" animBg="1"/>
      <p:bldP spid="165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3" name="Rectangle 11"/>
          <p:cNvSpPr>
            <a:spLocks noGrp="1" noChangeArrowheads="1"/>
          </p:cNvSpPr>
          <p:nvPr>
            <p:ph type="title"/>
          </p:nvPr>
        </p:nvSpPr>
        <p:spPr>
          <a:xfrm>
            <a:off x="179512" y="274638"/>
            <a:ext cx="8854210" cy="1143000"/>
          </a:xfrm>
        </p:spPr>
        <p:txBody>
          <a:bodyPr/>
          <a:lstStyle/>
          <a:p>
            <a:r>
              <a:rPr lang="ja-JP" altLang="en-US" dirty="0" smtClean="0">
                <a:solidFill>
                  <a:schemeClr val="tx1"/>
                </a:solidFill>
                <a:latin typeface="+mj-ea"/>
              </a:rPr>
              <a:t>そこでトリウムという話が・・・</a:t>
            </a:r>
            <a:endParaRPr lang="ja-JP" altLang="en-US" dirty="0">
              <a:solidFill>
                <a:schemeClr val="tx1"/>
              </a:solidFill>
              <a:latin typeface="+mj-ea"/>
            </a:endParaRPr>
          </a:p>
        </p:txBody>
      </p:sp>
      <p:sp>
        <p:nvSpPr>
          <p:cNvPr id="2" name="コンテンツ プレースホルダー 1"/>
          <p:cNvSpPr>
            <a:spLocks noGrp="1"/>
          </p:cNvSpPr>
          <p:nvPr>
            <p:ph idx="1"/>
          </p:nvPr>
        </p:nvSpPr>
        <p:spPr>
          <a:xfrm>
            <a:off x="457200" y="1600200"/>
            <a:ext cx="8229600" cy="5127558"/>
          </a:xfrm>
        </p:spPr>
        <p:txBody>
          <a:bodyPr>
            <a:normAutofit/>
          </a:bodyPr>
          <a:lstStyle/>
          <a:p>
            <a:r>
              <a:rPr kumimoji="1" lang="ja-JP" altLang="en-US" sz="2400" dirty="0" smtClean="0">
                <a:latin typeface="+mn-ea"/>
              </a:rPr>
              <a:t>トリウムって何？</a:t>
            </a:r>
            <a:endParaRPr kumimoji="1" lang="en-US" altLang="ja-JP" sz="2400" dirty="0" smtClean="0">
              <a:latin typeface="+mn-ea"/>
            </a:endParaRPr>
          </a:p>
          <a:p>
            <a:pPr lvl="1"/>
            <a:r>
              <a:rPr lang="ja-JP" altLang="en-US" sz="2000" dirty="0" smtClean="0">
                <a:latin typeface="+mn-ea"/>
              </a:rPr>
              <a:t>原子炉に入れる燃料です。</a:t>
            </a:r>
            <a:endParaRPr lang="en-US" altLang="ja-JP" sz="2000" dirty="0">
              <a:latin typeface="+mn-ea"/>
            </a:endParaRPr>
          </a:p>
          <a:p>
            <a:r>
              <a:rPr kumimoji="1" lang="ja-JP" altLang="en-US" sz="2400" dirty="0" smtClean="0">
                <a:latin typeface="+mn-ea"/>
              </a:rPr>
              <a:t>トリウムを入れると原発は安全になるの？</a:t>
            </a:r>
            <a:endParaRPr kumimoji="1" lang="en-US" altLang="ja-JP" sz="2400" dirty="0" smtClean="0">
              <a:latin typeface="+mn-ea"/>
            </a:endParaRPr>
          </a:p>
          <a:p>
            <a:pPr lvl="1"/>
            <a:r>
              <a:rPr lang="ja-JP" altLang="en-US" sz="2000" dirty="0" smtClean="0">
                <a:latin typeface="+mn-ea"/>
              </a:rPr>
              <a:t>なりません。安全性は原子炉で決まります。</a:t>
            </a:r>
            <a:endParaRPr lang="en-US" altLang="ja-JP" sz="2000" dirty="0">
              <a:latin typeface="+mn-ea"/>
            </a:endParaRPr>
          </a:p>
          <a:p>
            <a:r>
              <a:rPr kumimoji="1" lang="ja-JP" altLang="en-US" sz="2400" dirty="0" smtClean="0">
                <a:latin typeface="+mn-ea"/>
              </a:rPr>
              <a:t>ではなぜトリウムって言われるの？</a:t>
            </a:r>
            <a:endParaRPr kumimoji="1" lang="en-US" altLang="ja-JP" sz="2400" dirty="0" smtClean="0">
              <a:latin typeface="+mn-ea"/>
            </a:endParaRPr>
          </a:p>
          <a:p>
            <a:pPr lvl="1"/>
            <a:r>
              <a:rPr lang="ja-JP" altLang="en-US" sz="2000" dirty="0">
                <a:latin typeface="+mn-ea"/>
              </a:rPr>
              <a:t>トリウムから</a:t>
            </a:r>
            <a:r>
              <a:rPr lang="ja-JP" altLang="en-US" sz="2000" dirty="0" smtClean="0">
                <a:latin typeface="+mn-ea"/>
              </a:rPr>
              <a:t>はプルトニウムがほとんど生まれません。核分裂するウラン２３３が生まれますが、“うまく設計すると”ガンマ線が強く、核兵器を“作りにくい”です。→原爆になり“にくい”理由</a:t>
            </a:r>
            <a:endParaRPr lang="en-US" altLang="ja-JP" sz="2000" dirty="0" smtClean="0">
              <a:latin typeface="+mn-ea"/>
            </a:endParaRPr>
          </a:p>
          <a:p>
            <a:pPr lvl="1"/>
            <a:r>
              <a:rPr kumimoji="1" lang="ja-JP" altLang="en-US" sz="2000" dirty="0" smtClean="0">
                <a:latin typeface="+mn-ea"/>
              </a:rPr>
              <a:t>トリウムからも放射能のゴミは出てきます。しかし、放射能が</a:t>
            </a:r>
            <a:r>
              <a:rPr kumimoji="1" lang="en-US" altLang="ja-JP" sz="2000" dirty="0" smtClean="0">
                <a:latin typeface="+mn-ea"/>
              </a:rPr>
              <a:t>300</a:t>
            </a:r>
            <a:r>
              <a:rPr kumimoji="1" lang="ja-JP" altLang="en-US" sz="2000" dirty="0" smtClean="0">
                <a:latin typeface="+mn-ea"/>
              </a:rPr>
              <a:t>年程度で弱くなるので（ウランでは、数十万年）、ゴミの対応が楽になる→ゴミ問題からの理由</a:t>
            </a:r>
            <a:endParaRPr kumimoji="1" lang="ja-JP" altLang="en-US" sz="2000" dirty="0">
              <a:latin typeface="+mn-ea"/>
            </a:endParaRPr>
          </a:p>
        </p:txBody>
      </p:sp>
      <p:sp>
        <p:nvSpPr>
          <p:cNvPr id="6" name="テキスト ボックス 5"/>
          <p:cNvSpPr txBox="1"/>
          <p:nvPr/>
        </p:nvSpPr>
        <p:spPr>
          <a:xfrm>
            <a:off x="0" y="0"/>
            <a:ext cx="5570756" cy="276999"/>
          </a:xfrm>
          <a:prstGeom prst="rect">
            <a:avLst/>
          </a:prstGeom>
          <a:noFill/>
          <a:effectLst/>
        </p:spPr>
        <p:txBody>
          <a:bodyPr wrap="none" rtlCol="0">
            <a:spAutoFit/>
          </a:bodyPr>
          <a:lstStyle/>
          <a:p>
            <a:r>
              <a:rPr lang="ja-JP" altLang="en-US" sz="1200" dirty="0">
                <a:latin typeface="HG丸ｺﾞｼｯｸM-PRO" pitchFamily="50" charset="-128"/>
                <a:ea typeface="HG丸ｺﾞｼｯｸM-PRO" pitchFamily="50" charset="-128"/>
              </a:rPr>
              <a:t>エンジン０１文化戦略会議「オープンカレッジｉｎ浜松</a:t>
            </a:r>
            <a:r>
              <a:rPr lang="ja-JP" altLang="en-US" sz="1200" dirty="0" smtClean="0">
                <a:latin typeface="HG丸ｺﾞｼｯｸM-PRO" pitchFamily="50" charset="-128"/>
                <a:ea typeface="HG丸ｺﾞｼｯｸM-PRO" pitchFamily="50" charset="-128"/>
              </a:rPr>
              <a:t>」２０１３年２月９日</a:t>
            </a:r>
            <a:endParaRPr kumimoji="1" lang="ja-JP" altLang="en-US" sz="1200" dirty="0">
              <a:latin typeface="HG丸ｺﾞｼｯｸM-PRO" pitchFamily="50" charset="-128"/>
              <a:ea typeface="HG丸ｺﾞｼｯｸM-PRO" pitchFamily="50" charset="-128"/>
            </a:endParaRPr>
          </a:p>
        </p:txBody>
      </p:sp>
      <p:sp>
        <p:nvSpPr>
          <p:cNvPr id="8" name="Text Box 11"/>
          <p:cNvSpPr txBox="1">
            <a:spLocks noChangeArrowheads="1"/>
          </p:cNvSpPr>
          <p:nvPr/>
        </p:nvSpPr>
        <p:spPr bwMode="auto">
          <a:xfrm>
            <a:off x="7239000" y="47625"/>
            <a:ext cx="179472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lang="en-US" altLang="ja-JP" sz="1400" dirty="0"/>
              <a:t>©Takashi Kamei, </a:t>
            </a:r>
            <a:r>
              <a:rPr lang="en-US" altLang="ja-JP" sz="1400" dirty="0" smtClean="0"/>
              <a:t>2013</a:t>
            </a:r>
            <a:endParaRPr lang="en-US" altLang="ja-JP" sz="1400" dirty="0"/>
          </a:p>
        </p:txBody>
      </p:sp>
    </p:spTree>
    <p:extLst>
      <p:ext uri="{BB962C8B-B14F-4D97-AF65-F5344CB8AC3E}">
        <p14:creationId xmlns:p14="http://schemas.microsoft.com/office/powerpoint/2010/main" val="408309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NEUTRA">
      <a:majorFont>
        <a:latin typeface="Century Gothic"/>
        <a:ea typeface="メイリオ"/>
        <a:cs typeface=""/>
      </a:majorFont>
      <a:minorFont>
        <a:latin typeface="Century Gothic"/>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17650</TotalTime>
  <Words>3010</Words>
  <Application>Microsoft Office PowerPoint</Application>
  <PresentationFormat>画面に合わせる (4:3)</PresentationFormat>
  <Paragraphs>828</Paragraphs>
  <Slides>50</Slides>
  <Notes>4</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50</vt:i4>
      </vt:variant>
    </vt:vector>
  </HeadingPairs>
  <TitlesOfParts>
    <vt:vector size="62" baseType="lpstr">
      <vt:lpstr>HGP明朝B</vt:lpstr>
      <vt:lpstr>HG丸ｺﾞｼｯｸM-PRO</vt:lpstr>
      <vt:lpstr>ＭＳ Ｐゴシック</vt:lpstr>
      <vt:lpstr>ＭＳ 明朝</vt:lpstr>
      <vt:lpstr>メイリオ</vt:lpstr>
      <vt:lpstr>Arial</vt:lpstr>
      <vt:lpstr>Calibri</vt:lpstr>
      <vt:lpstr>Century Gothic</vt:lpstr>
      <vt:lpstr>Times New Roman</vt:lpstr>
      <vt:lpstr>Wingdings</vt:lpstr>
      <vt:lpstr>Office テーマ</vt:lpstr>
      <vt:lpstr>グラフ</vt:lpstr>
      <vt:lpstr>近年の溶融塩炉をめぐる各国の動向と超小型溶融塩炉“UNOMI”の提案</vt:lpstr>
      <vt:lpstr>PowerPoint プレゼンテーション</vt:lpstr>
      <vt:lpstr>PowerPoint プレゼンテーション</vt:lpstr>
      <vt:lpstr>バックエンド問題 その解決に向けて</vt:lpstr>
      <vt:lpstr>現実的にできることは“責任保管”</vt:lpstr>
      <vt:lpstr>“責任保管”の負担低減</vt:lpstr>
      <vt:lpstr>安全と思われた軽水炉で・・・</vt:lpstr>
      <vt:lpstr>「冷却の喪失」―溶融塩炉では？</vt:lpstr>
      <vt:lpstr>そこでトリウムという話が・・・</vt:lpstr>
      <vt:lpstr>PowerPoint プレゼンテーション</vt:lpstr>
      <vt:lpstr>原子力発電所の使用済核燃料は？</vt:lpstr>
      <vt:lpstr>PowerPoint プレゼンテーション</vt:lpstr>
      <vt:lpstr>PowerPoint プレゼンテーション</vt:lpstr>
      <vt:lpstr>PowerPoint プレゼンテーション</vt:lpstr>
      <vt:lpstr>PowerPoint プレゼンテーション</vt:lpstr>
      <vt:lpstr>2010年11月10日NHKクローズアップ現代 「放射性物質“トリウム”最前線」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チーム“ジャパン”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kamei</dc:creator>
  <cp:lastModifiedBy>kamei takashi</cp:lastModifiedBy>
  <cp:revision>447</cp:revision>
  <dcterms:created xsi:type="dcterms:W3CDTF">2016-03-17T04:06:30Z</dcterms:created>
  <dcterms:modified xsi:type="dcterms:W3CDTF">2020-01-29T14:55:01Z</dcterms:modified>
</cp:coreProperties>
</file>